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  <p:sldMasterId id="2147483709" r:id="rId4"/>
    <p:sldMasterId id="2147483661" r:id="rId5"/>
    <p:sldMasterId id="2147483673" r:id="rId6"/>
  </p:sldMasterIdLst>
  <p:notesMasterIdLst>
    <p:notesMasterId r:id="rId29"/>
  </p:notesMasterIdLst>
  <p:handoutMasterIdLst>
    <p:handoutMasterId r:id="rId30"/>
  </p:handoutMasterIdLst>
  <p:sldIdLst>
    <p:sldId id="268" r:id="rId7"/>
    <p:sldId id="285" r:id="rId8"/>
    <p:sldId id="286" r:id="rId9"/>
    <p:sldId id="287" r:id="rId10"/>
    <p:sldId id="288" r:id="rId11"/>
    <p:sldId id="289" r:id="rId12"/>
    <p:sldId id="290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2" r:id="rId23"/>
    <p:sldId id="303" r:id="rId24"/>
    <p:sldId id="304" r:id="rId25"/>
    <p:sldId id="306" r:id="rId26"/>
    <p:sldId id="305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5" autoAdjust="0"/>
    <p:restoredTop sz="94660" autoAdjust="0"/>
  </p:normalViewPr>
  <p:slideViewPr>
    <p:cSldViewPr>
      <p:cViewPr>
        <p:scale>
          <a:sx n="100" d="100"/>
          <a:sy n="100" d="100"/>
        </p:scale>
        <p:origin x="-197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7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172"/>
    </p:cViewPr>
  </p:sorter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49969-C4C2-4041-9A25-38ACC46069DF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666DB-B302-4FD0-88AF-57916D7AAB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67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BF344-C78D-40C2-8B94-D763E5411B91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548A9-1925-4297-BC88-F93D4D96F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9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43" name="Slide Number Placeholder 3"/>
          <p:cNvSpPr txBox="1">
            <a:spLocks noGrp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34750865-68CE-471E-ACC8-B4042586AA17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7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7" descr="background_ChemIndustr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990600"/>
            <a:ext cx="4267200" cy="9144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4114800"/>
          </a:xfrm>
        </p:spPr>
        <p:txBody>
          <a:bodyPr>
            <a:normAutofit/>
          </a:bodyPr>
          <a:lstStyle>
            <a:lvl1pPr>
              <a:defRPr sz="1200" b="1"/>
            </a:lvl1pPr>
            <a:lvl2pPr>
              <a:defRPr sz="1000" b="1"/>
            </a:lvl2pPr>
            <a:lvl3pPr>
              <a:defRPr sz="9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86600" y="1981200"/>
            <a:ext cx="1943100" cy="411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7086600" y="990600"/>
            <a:ext cx="2057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1200" b="1" i="1"/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1"/>
          <p:cNvSpPr txBox="1">
            <a:spLocks/>
          </p:cNvSpPr>
          <p:nvPr userDrawn="1"/>
        </p:nvSpPr>
        <p:spPr>
          <a:xfrm>
            <a:off x="457200" y="6461125"/>
            <a:ext cx="21336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 smtClean="0"/>
          </a:p>
        </p:txBody>
      </p:sp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152400" y="16510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>
                <a:solidFill>
                  <a:schemeClr val="bg1"/>
                </a:solidFill>
              </a:rPr>
              <a:t>Électricité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Installations </a:t>
            </a:r>
            <a:r>
              <a:rPr lang="en-US" sz="2000" b="1" dirty="0" err="1" smtClean="0">
                <a:solidFill>
                  <a:schemeClr val="bg1"/>
                </a:solidFill>
              </a:rPr>
              <a:t>commerciales</a:t>
            </a:r>
            <a:r>
              <a:rPr lang="en-US" sz="2000" b="1" dirty="0" smtClean="0">
                <a:solidFill>
                  <a:schemeClr val="bg1"/>
                </a:solidFill>
              </a:rPr>
              <a:t> et </a:t>
            </a:r>
            <a:r>
              <a:rPr lang="en-US" sz="2000" b="1" dirty="0" err="1" smtClean="0">
                <a:solidFill>
                  <a:schemeClr val="bg1"/>
                </a:solidFill>
              </a:rPr>
              <a:t>institutionnelles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374107"/>
            <a:ext cx="1618236" cy="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93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Picture_Left 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819400"/>
            <a:ext cx="5257800" cy="775961"/>
          </a:xfrm>
          <a:solidFill>
            <a:srgbClr val="206DA3">
              <a:alpha val="54118"/>
            </a:srgbClr>
          </a:solidFill>
        </p:spPr>
        <p:txBody>
          <a:bodyPr lIns="54864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0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ution_Picture_Right 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819400"/>
            <a:ext cx="5257800" cy="775961"/>
          </a:xfrm>
          <a:solidFill>
            <a:srgbClr val="206DA3">
              <a:alpha val="54118"/>
            </a:srgbClr>
          </a:solidFill>
        </p:spPr>
        <p:txBody>
          <a:bodyPr lIns="91440" rIns="54864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0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8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3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1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581025"/>
          </a:xfrm>
        </p:spPr>
        <p:txBody>
          <a:bodyPr anchor="ctr">
            <a:noAutofit/>
          </a:bodyPr>
          <a:lstStyle>
            <a:lvl1pPr marL="0" indent="0">
              <a:buNone/>
              <a:defRPr sz="2200" b="1" i="1">
                <a:solidFill>
                  <a:srgbClr val="206D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4040188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581025"/>
          </a:xfrm>
        </p:spPr>
        <p:txBody>
          <a:bodyPr anchor="ctr">
            <a:noAutofit/>
          </a:bodyPr>
          <a:lstStyle>
            <a:lvl1pPr marL="0" indent="0">
              <a:buNone/>
              <a:defRPr sz="2200" b="1" i="1">
                <a:solidFill>
                  <a:srgbClr val="206D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33600"/>
            <a:ext cx="4041775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8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90800"/>
            <a:ext cx="3008313" cy="3535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7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2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5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62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ank you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6629400" cy="57943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05000"/>
            <a:ext cx="6629400" cy="4114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5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71600"/>
            <a:ext cx="7010400" cy="5794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01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73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3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0" y="857250"/>
          <a:ext cx="9144000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3" imgW="12733333" imgH="4990476" progId="MSPhotoEd.3">
                  <p:embed/>
                </p:oleObj>
              </mc:Choice>
              <mc:Fallback>
                <p:oleObj r:id="rId3" imgW="12733333" imgH="4990476" progId="MSPhotoEd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358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Thomas&amp;Betts_301.pd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65113"/>
            <a:ext cx="2514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03700"/>
            <a:ext cx="6400800" cy="14351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18244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3765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13132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78038"/>
            <a:ext cx="40386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78038"/>
            <a:ext cx="40386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3213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6368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7063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71600"/>
            <a:ext cx="7010400" cy="5794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0104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7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98856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06569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65548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213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33450"/>
            <a:ext cx="2057400" cy="5192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33450"/>
            <a:ext cx="6019800" cy="5192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886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371600"/>
            <a:ext cx="5943600" cy="579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2133600"/>
            <a:ext cx="5943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3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200400" cy="10668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3200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94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eft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2895600" cy="10668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2133600" cy="3810000"/>
          </a:xfrm>
        </p:spPr>
        <p:txBody>
          <a:bodyPr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1050" b="1"/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7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Header.png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740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629400"/>
            <a:ext cx="2133600" cy="163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52400" y="16510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>
                <a:solidFill>
                  <a:schemeClr val="bg1"/>
                </a:solidFill>
              </a:rPr>
              <a:t>Électricité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Installations </a:t>
            </a:r>
            <a:r>
              <a:rPr lang="en-US" sz="2000" b="1" dirty="0" err="1" smtClean="0">
                <a:solidFill>
                  <a:schemeClr val="bg1"/>
                </a:solidFill>
              </a:rPr>
              <a:t>commerciales</a:t>
            </a:r>
            <a:r>
              <a:rPr lang="en-US" sz="2000" b="1" dirty="0" smtClean="0">
                <a:solidFill>
                  <a:schemeClr val="bg1"/>
                </a:solidFill>
              </a:rPr>
              <a:t> et </a:t>
            </a:r>
            <a:r>
              <a:rPr lang="en-US" sz="2000" b="1" dirty="0" err="1" smtClean="0">
                <a:solidFill>
                  <a:schemeClr val="bg1"/>
                </a:solidFill>
              </a:rPr>
              <a:t>institutionnelles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Date Placeholder 1"/>
          <p:cNvSpPr txBox="1">
            <a:spLocks/>
          </p:cNvSpPr>
          <p:nvPr userDrawn="1"/>
        </p:nvSpPr>
        <p:spPr>
          <a:xfrm>
            <a:off x="457200" y="6461125"/>
            <a:ext cx="21336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374107"/>
            <a:ext cx="1618236" cy="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50" r:id="rId3"/>
    <p:sldLayoutId id="2147483672" r:id="rId4"/>
    <p:sldLayoutId id="2147483666" r:id="rId5"/>
    <p:sldLayoutId id="2147483670" r:id="rId6"/>
    <p:sldLayoutId id="2147483665" r:id="rId7"/>
    <p:sldLayoutId id="2147483664" r:id="rId8"/>
    <p:sldLayoutId id="2147483668" r:id="rId9"/>
    <p:sldLayoutId id="2147483667" r:id="rId10"/>
    <p:sldLayoutId id="2147483669" r:id="rId11"/>
    <p:sldLayoutId id="2147483671" r:id="rId12"/>
    <p:sldLayoutId id="2147483649" r:id="rId13"/>
    <p:sldLayoutId id="2147483651" r:id="rId14"/>
    <p:sldLayoutId id="2147483652" r:id="rId15"/>
    <p:sldLayoutId id="2147483653" r:id="rId16"/>
    <p:sldLayoutId id="2147483656" r:id="rId17"/>
    <p:sldLayoutId id="2147483657" r:id="rId18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200" b="1" i="1" kern="1200">
          <a:solidFill>
            <a:srgbClr val="206DA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9F88D-7533-41B8-988A-D24A70702B56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D4EC3-0C68-4C2C-B269-5B5660B70B05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CF4C3-D252-48DF-9F21-9E58099BD409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1A556-FBF3-47F5-A800-9E4F8D00D4A2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506C5-0EE6-4754-8511-56FD39AFDBB5}" type="datetimeFigureOut">
              <a:rPr lang="en-CA" smtClean="0"/>
              <a:pPr/>
              <a:t>07/06/2013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A34DA-9432-428F-B63E-4DBA44E70BAA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0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33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78038"/>
            <a:ext cx="82296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374107"/>
            <a:ext cx="1618236" cy="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06DA3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png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11" Type="http://schemas.openxmlformats.org/officeDocument/2006/relationships/image" Target="../media/image2.jpg"/><Relationship Id="rId5" Type="http://schemas.openxmlformats.org/officeDocument/2006/relationships/image" Target="../media/image71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6.e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uilding_Construction_is1109669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4339"/>
            <a:ext cx="9144000" cy="60866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 smtClean="0"/>
          </a:p>
        </p:txBody>
      </p:sp>
      <p:pic>
        <p:nvPicPr>
          <p:cNvPr id="10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13275"/>
            <a:ext cx="91614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52400" y="183685"/>
            <a:ext cx="899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>
                <a:solidFill>
                  <a:srgbClr val="000000"/>
                </a:solidFill>
              </a:rPr>
              <a:t>Électricité</a:t>
            </a:r>
            <a:r>
              <a:rPr lang="en-US" sz="2000" b="1" dirty="0" smtClean="0">
                <a:solidFill>
                  <a:srgbClr val="000000"/>
                </a:solidFill>
              </a:rPr>
              <a:t> — Solutions / Installations </a:t>
            </a:r>
            <a:r>
              <a:rPr lang="en-US" sz="2000" b="1" dirty="0" err="1" smtClean="0">
                <a:solidFill>
                  <a:srgbClr val="000000"/>
                </a:solidFill>
              </a:rPr>
              <a:t>commerciales</a:t>
            </a:r>
            <a:r>
              <a:rPr lang="en-US" sz="2000" b="1" dirty="0" smtClean="0">
                <a:solidFill>
                  <a:srgbClr val="000000"/>
                </a:solidFill>
              </a:rPr>
              <a:t> et </a:t>
            </a:r>
            <a:r>
              <a:rPr lang="en-US" sz="2000" b="1" dirty="0" err="1" smtClean="0">
                <a:solidFill>
                  <a:srgbClr val="000000"/>
                </a:solidFill>
              </a:rPr>
              <a:t>institutionnelles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374107"/>
            <a:ext cx="1618236" cy="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</a:t>
            </a:r>
            <a:r>
              <a:rPr lang="en-US" dirty="0" err="1" smtClean="0"/>
              <a:t>continu</a:t>
            </a:r>
            <a:r>
              <a:rPr lang="en-US" dirty="0" smtClean="0"/>
              <a:t> et </a:t>
            </a:r>
            <a:r>
              <a:rPr lang="en-US" dirty="0" err="1" smtClean="0"/>
              <a:t>viabilité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424610"/>
            <a:ext cx="4267200" cy="9281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Dans</a:t>
            </a:r>
            <a:r>
              <a:rPr lang="en-US" dirty="0" smtClean="0"/>
              <a:t> un </a:t>
            </a:r>
            <a:r>
              <a:rPr lang="en-US" dirty="0" err="1" smtClean="0"/>
              <a:t>environnement</a:t>
            </a:r>
            <a:r>
              <a:rPr lang="en-US" dirty="0" smtClean="0"/>
              <a:t> </a:t>
            </a:r>
            <a:r>
              <a:rPr lang="en-US" dirty="0" err="1" smtClean="0"/>
              <a:t>exigeant</a:t>
            </a:r>
            <a:r>
              <a:rPr lang="en-US" dirty="0" smtClean="0"/>
              <a:t> de service </a:t>
            </a:r>
            <a:r>
              <a:rPr lang="en-US" dirty="0" err="1" smtClean="0"/>
              <a:t>continu</a:t>
            </a:r>
            <a:r>
              <a:rPr lang="en-US" dirty="0" smtClean="0"/>
              <a:t>, un </a:t>
            </a:r>
            <a:r>
              <a:rPr lang="en-US" dirty="0" err="1" smtClean="0"/>
              <a:t>seul</a:t>
            </a:r>
            <a:r>
              <a:rPr lang="en-US" dirty="0" smtClean="0"/>
              <a:t> </a:t>
            </a:r>
            <a:r>
              <a:rPr lang="en-US" dirty="0" err="1" smtClean="0"/>
              <a:t>dérapage</a:t>
            </a:r>
            <a:r>
              <a:rPr lang="en-US" dirty="0" smtClean="0"/>
              <a:t>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engendrer</a:t>
            </a:r>
            <a:r>
              <a:rPr lang="en-US" dirty="0" smtClean="0"/>
              <a:t> des </a:t>
            </a:r>
            <a:r>
              <a:rPr lang="en-US" dirty="0" err="1" smtClean="0"/>
              <a:t>résultats</a:t>
            </a:r>
            <a:r>
              <a:rPr lang="en-US" dirty="0" smtClean="0"/>
              <a:t> </a:t>
            </a:r>
            <a:r>
              <a:rPr lang="en-US" dirty="0" err="1" smtClean="0"/>
              <a:t>coûteux</a:t>
            </a:r>
            <a:r>
              <a:rPr lang="en-US" dirty="0" smtClean="0"/>
              <a:t>, </a:t>
            </a:r>
            <a:r>
              <a:rPr lang="en-US" dirty="0" err="1" smtClean="0"/>
              <a:t>voire</a:t>
            </a:r>
            <a:r>
              <a:rPr lang="en-US" dirty="0" smtClean="0"/>
              <a:t>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désastreux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err="1" smtClean="0"/>
              <a:t>Elastimold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Emergi-Lite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err="1" smtClean="0"/>
              <a:t>Lumacell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smtClean="0"/>
              <a:t>Ready-</a:t>
            </a:r>
            <a:r>
              <a:rPr lang="en-US" dirty="0" err="1" smtClean="0"/>
              <a:t>Lite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err="1" smtClean="0"/>
              <a:t>Red•Dot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Reznor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smtClean="0"/>
              <a:t>Shrink-</a:t>
            </a:r>
            <a:r>
              <a:rPr lang="en-US" dirty="0" err="1" smtClean="0"/>
              <a:t>Kon</a:t>
            </a:r>
            <a:r>
              <a:rPr lang="en-US" baseline="30000" dirty="0" err="1" smtClean="0"/>
              <a:t>mc</a:t>
            </a:r>
            <a:endParaRPr lang="en-US" dirty="0"/>
          </a:p>
          <a:p>
            <a:r>
              <a:rPr lang="en-US" dirty="0" err="1" smtClean="0"/>
              <a:t>Sta-Kon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Chemins</a:t>
            </a:r>
            <a:r>
              <a:rPr lang="en-US" dirty="0" smtClean="0"/>
              <a:t> de </a:t>
            </a:r>
            <a:r>
              <a:rPr lang="en-US" dirty="0" err="1" smtClean="0"/>
              <a:t>câbes</a:t>
            </a:r>
            <a:r>
              <a:rPr lang="en-US" dirty="0" smtClean="0"/>
              <a:t> </a:t>
            </a:r>
            <a:r>
              <a:rPr lang="en-US" dirty="0" err="1" smtClean="0"/>
              <a:t>T&amp;B</a:t>
            </a:r>
            <a:r>
              <a:rPr lang="en-US" baseline="30000" dirty="0" err="1" smtClean="0"/>
              <a:t>md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&amp; Betts</a:t>
            </a:r>
            <a:br>
              <a:rPr lang="en-US" dirty="0" smtClean="0"/>
            </a:br>
            <a:r>
              <a:rPr lang="en-US" dirty="0" smtClean="0"/>
              <a:t>pour le service </a:t>
            </a:r>
            <a:r>
              <a:rPr lang="en-US" dirty="0" err="1" smtClean="0"/>
              <a:t>continu</a:t>
            </a:r>
            <a:r>
              <a:rPr lang="en-US" dirty="0" smtClean="0"/>
              <a:t> et la </a:t>
            </a:r>
            <a:r>
              <a:rPr lang="en-US" dirty="0" err="1" smtClean="0"/>
              <a:t>viabilité</a:t>
            </a:r>
            <a:endParaRPr lang="en-US" dirty="0"/>
          </a:p>
        </p:txBody>
      </p:sp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4621561" y="5892939"/>
            <a:ext cx="223643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Elastimold</a:t>
            </a:r>
            <a:r>
              <a:rPr lang="en-US" sz="1000" b="1" baseline="30000" dirty="0" err="1" smtClean="0"/>
              <a:t>mc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Connecteurs</a:t>
            </a:r>
            <a:r>
              <a:rPr lang="en-US" sz="900" dirty="0" smtClean="0"/>
              <a:t> </a:t>
            </a:r>
            <a:r>
              <a:rPr lang="en-US" sz="900" dirty="0" err="1" smtClean="0"/>
              <a:t>séparables</a:t>
            </a:r>
            <a:endParaRPr lang="en-US" sz="900" dirty="0"/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2572898" y="5919125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/>
              <a:t>Steel </a:t>
            </a:r>
            <a:r>
              <a:rPr lang="en-US" sz="1000" b="1" dirty="0" err="1" smtClean="0"/>
              <a:t>City</a:t>
            </a:r>
            <a:r>
              <a:rPr lang="en-US" sz="1000" b="1" baseline="30000" dirty="0" err="1" smtClean="0"/>
              <a:t>mc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Boîtes</a:t>
            </a:r>
            <a:r>
              <a:rPr lang="en-US" sz="900" dirty="0" smtClean="0"/>
              <a:t> de sol 665-AV2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163" y="5041054"/>
            <a:ext cx="1677572" cy="847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3626" y="5169514"/>
            <a:ext cx="1022944" cy="731024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908315"/>
              </p:ext>
            </p:extLst>
          </p:nvPr>
        </p:nvGraphicFramePr>
        <p:xfrm>
          <a:off x="381000" y="2057400"/>
          <a:ext cx="2041049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Acrobat Document" r:id="rId5" imgW="7779960" imgH="10051560" progId="AcroExch.Document.7">
                  <p:embed/>
                </p:oleObj>
              </mc:Choice>
              <mc:Fallback>
                <p:oleObj name="Acrobat Document" r:id="rId5" imgW="7779960" imgH="10051560" progId="AcroExch.Document.7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2041049" cy="264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55" y="3581400"/>
            <a:ext cx="1409700" cy="95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3429000" y="4456748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Reznor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Systèmes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d’air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tempéré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6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133" y="1627150"/>
            <a:ext cx="6392332" cy="4467299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00642" y="3472818"/>
            <a:ext cx="3757157" cy="775961"/>
          </a:xfrm>
        </p:spPr>
        <p:txBody>
          <a:bodyPr/>
          <a:lstStyle/>
          <a:p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</a:t>
            </a:r>
            <a:br>
              <a:rPr lang="en-US" dirty="0" smtClean="0"/>
            </a:b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pic>
        <p:nvPicPr>
          <p:cNvPr id="8" name="Picture 12" descr="GroundBon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975" y="3581400"/>
            <a:ext cx="6826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5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1" y="990600"/>
            <a:ext cx="3962400" cy="914400"/>
          </a:xfrm>
        </p:spPr>
        <p:txBody>
          <a:bodyPr/>
          <a:lstStyle/>
          <a:p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</a:t>
            </a:r>
            <a:br>
              <a:rPr lang="en-US" dirty="0" smtClean="0"/>
            </a:b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Une</a:t>
            </a:r>
            <a:r>
              <a:rPr lang="en-US" dirty="0" smtClean="0"/>
              <a:t> alimentation </a:t>
            </a:r>
            <a:r>
              <a:rPr lang="en-US" dirty="0" err="1" smtClean="0"/>
              <a:t>électrique</a:t>
            </a:r>
            <a:r>
              <a:rPr lang="en-US" dirty="0" smtClean="0"/>
              <a:t> stable et </a:t>
            </a:r>
            <a:r>
              <a:rPr lang="en-US" dirty="0" err="1" smtClean="0"/>
              <a:t>fiable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charpente</a:t>
            </a:r>
            <a:r>
              <a:rPr lang="en-US" dirty="0" smtClean="0"/>
              <a:t> d’un </a:t>
            </a:r>
            <a:r>
              <a:rPr lang="en-US" dirty="0" err="1" smtClean="0"/>
              <a:t>édifice</a:t>
            </a:r>
            <a:r>
              <a:rPr lang="en-US" dirty="0" smtClean="0"/>
              <a:t>,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usine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autre</a:t>
            </a:r>
            <a:r>
              <a:rPr lang="en-US" dirty="0" smtClean="0"/>
              <a:t> installation. Les </a:t>
            </a:r>
            <a:r>
              <a:rPr lang="en-US" dirty="0" err="1" smtClean="0"/>
              <a:t>pannes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l’instabilité</a:t>
            </a:r>
            <a:r>
              <a:rPr lang="en-US" dirty="0" smtClean="0"/>
              <a:t> dues à un </a:t>
            </a:r>
            <a:r>
              <a:rPr lang="en-US" dirty="0" err="1" smtClean="0"/>
              <a:t>système</a:t>
            </a:r>
            <a:r>
              <a:rPr lang="en-US" dirty="0" smtClean="0"/>
              <a:t> mal </a:t>
            </a:r>
            <a:r>
              <a:rPr lang="en-US" dirty="0" err="1" smtClean="0"/>
              <a:t>conçu</a:t>
            </a:r>
            <a:r>
              <a:rPr lang="en-US" dirty="0" smtClean="0"/>
              <a:t> </a:t>
            </a:r>
            <a:r>
              <a:rPr lang="en-US" dirty="0" err="1" smtClean="0"/>
              <a:t>risquent</a:t>
            </a:r>
            <a:r>
              <a:rPr lang="en-US" dirty="0" smtClean="0"/>
              <a:t> de causer de graves </a:t>
            </a:r>
            <a:r>
              <a:rPr lang="en-US" dirty="0" err="1" smtClean="0"/>
              <a:t>problèmes</a:t>
            </a:r>
            <a:r>
              <a:rPr lang="en-US" dirty="0" smtClean="0"/>
              <a:t> de </a:t>
            </a:r>
            <a:r>
              <a:rPr lang="en-US" dirty="0" err="1" smtClean="0"/>
              <a:t>sécurité</a:t>
            </a:r>
            <a:r>
              <a:rPr lang="en-US" dirty="0" smtClean="0"/>
              <a:t>, de production et de </a:t>
            </a:r>
            <a:r>
              <a:rPr lang="en-US" dirty="0" err="1" smtClean="0"/>
              <a:t>fonctionnement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Boreal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Sta-Kon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Raccords</a:t>
            </a:r>
            <a:r>
              <a:rPr lang="en-US" dirty="0" smtClean="0"/>
              <a:t> </a:t>
            </a:r>
            <a:r>
              <a:rPr lang="en-US" dirty="0" err="1" smtClean="0"/>
              <a:t>T&amp;B</a:t>
            </a:r>
            <a:r>
              <a:rPr lang="en-US" baseline="30000" dirty="0" err="1" smtClean="0"/>
              <a:t>md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Betts </a:t>
            </a:r>
            <a:r>
              <a:rPr lang="en-US" dirty="0" smtClean="0"/>
              <a:t>pour la </a:t>
            </a:r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 la </a:t>
            </a: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sp>
        <p:nvSpPr>
          <p:cNvPr id="7" name="TextBox 31"/>
          <p:cNvSpPr txBox="1">
            <a:spLocks noChangeArrowheads="1"/>
          </p:cNvSpPr>
          <p:nvPr/>
        </p:nvSpPr>
        <p:spPr bwMode="auto">
          <a:xfrm>
            <a:off x="4806331" y="4496651"/>
            <a:ext cx="1936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Tapis</a:t>
            </a:r>
            <a:r>
              <a:rPr lang="en-US" sz="900" dirty="0" smtClean="0"/>
              <a:t> </a:t>
            </a:r>
            <a:r>
              <a:rPr lang="en-US" sz="900" dirty="0" err="1" smtClean="0"/>
              <a:t>d’équilibre</a:t>
            </a:r>
            <a:r>
              <a:rPr lang="en-US" sz="900" dirty="0" smtClean="0"/>
              <a:t> du gradient </a:t>
            </a:r>
            <a:br>
              <a:rPr lang="en-US" sz="900" dirty="0" smtClean="0"/>
            </a:br>
            <a:r>
              <a:rPr lang="en-US" sz="900" dirty="0" smtClean="0"/>
              <a:t>de </a:t>
            </a:r>
            <a:r>
              <a:rPr lang="en-US" sz="900" dirty="0" err="1" smtClean="0"/>
              <a:t>potentiel</a:t>
            </a:r>
            <a:endParaRPr lang="en-US" sz="900" dirty="0"/>
          </a:p>
        </p:txBody>
      </p:sp>
      <p:pic>
        <p:nvPicPr>
          <p:cNvPr id="10" name="Picture 9" descr="Electrician_Working_On_Panel_is3419014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77" y="2044390"/>
            <a:ext cx="2087757" cy="25957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9384" y="581031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Tiges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terre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66" y="3429000"/>
            <a:ext cx="7445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70117" y="4496651"/>
            <a:ext cx="17732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Connecteurs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à compression</a:t>
            </a:r>
            <a:br>
              <a:rPr lang="en-US" sz="1000" dirty="0" smtClean="0">
                <a:latin typeface="Arial" pitchFamily="34" charset="0"/>
                <a:cs typeface="Arial" pitchFamily="34" charset="0"/>
              </a:rPr>
            </a:br>
            <a:r>
              <a:rPr lang="en-US" sz="1000" dirty="0" smtClean="0">
                <a:latin typeface="Arial" pitchFamily="34" charset="0"/>
                <a:cs typeface="Arial" pitchFamily="34" charset="0"/>
              </a:rPr>
              <a:t>E-Z-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Ground</a:t>
            </a:r>
            <a:r>
              <a:rPr lang="en-US" sz="1000" baseline="30000" dirty="0" err="1" smtClean="0"/>
              <a:t>md</a:t>
            </a:r>
            <a:endParaRPr lang="en-US" sz="10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6281" y="5810310"/>
            <a:ext cx="1136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Boreal</a:t>
            </a:r>
            <a:r>
              <a:rPr lang="en-US" sz="1000" baseline="30000" dirty="0" err="1" smtClean="0"/>
              <a:t>md</a:t>
            </a: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Tresses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flexibles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04" y="5082362"/>
            <a:ext cx="784860" cy="710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30" y="5050648"/>
            <a:ext cx="272701" cy="822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 b="19571"/>
          <a:stretch/>
        </p:blipFill>
        <p:spPr>
          <a:xfrm>
            <a:off x="4806331" y="3389788"/>
            <a:ext cx="1807383" cy="11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</a:t>
            </a:r>
            <a:br>
              <a:rPr lang="en-US" dirty="0" smtClean="0"/>
            </a:b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106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Un </a:t>
            </a:r>
            <a:r>
              <a:rPr lang="en-US" dirty="0" err="1" smtClean="0"/>
              <a:t>système</a:t>
            </a:r>
            <a:r>
              <a:rPr lang="en-US" dirty="0" smtClean="0"/>
              <a:t> </a:t>
            </a:r>
            <a:r>
              <a:rPr lang="en-US" dirty="0" err="1" smtClean="0"/>
              <a:t>électrique</a:t>
            </a:r>
            <a:r>
              <a:rPr lang="en-US" dirty="0" smtClean="0"/>
              <a:t> mal </a:t>
            </a:r>
            <a:r>
              <a:rPr lang="en-US" dirty="0" err="1" smtClean="0"/>
              <a:t>installé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mal </a:t>
            </a:r>
            <a:r>
              <a:rPr lang="en-US" dirty="0" err="1" smtClean="0"/>
              <a:t>mis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à la source de </a:t>
            </a:r>
            <a:r>
              <a:rPr lang="en-US" dirty="0" err="1" smtClean="0"/>
              <a:t>pannes</a:t>
            </a:r>
            <a:r>
              <a:rPr lang="en-US" dirty="0" smtClean="0"/>
              <a:t> qui </a:t>
            </a:r>
            <a:r>
              <a:rPr lang="en-US" dirty="0" err="1" smtClean="0"/>
              <a:t>causent</a:t>
            </a:r>
            <a:r>
              <a:rPr lang="en-US" dirty="0" smtClean="0"/>
              <a:t> </a:t>
            </a:r>
            <a:r>
              <a:rPr lang="en-US" dirty="0" err="1" smtClean="0"/>
              <a:t>souvent</a:t>
            </a:r>
            <a:r>
              <a:rPr lang="en-US" dirty="0" smtClean="0"/>
              <a:t> des </a:t>
            </a:r>
            <a:r>
              <a:rPr lang="en-US" dirty="0" err="1" smtClean="0"/>
              <a:t>problèmes</a:t>
            </a:r>
            <a:r>
              <a:rPr lang="en-US" dirty="0" smtClean="0"/>
              <a:t> de </a:t>
            </a:r>
            <a:r>
              <a:rPr lang="en-US" dirty="0" err="1" smtClean="0"/>
              <a:t>sécurité</a:t>
            </a:r>
            <a:r>
              <a:rPr lang="en-US" dirty="0" smtClean="0"/>
              <a:t>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Boreal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Sta-Kon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Raccords</a:t>
            </a:r>
            <a:r>
              <a:rPr lang="en-US" dirty="0" smtClean="0"/>
              <a:t> </a:t>
            </a:r>
            <a:r>
              <a:rPr lang="en-US" dirty="0" err="1" smtClean="0"/>
              <a:t>T&amp;B</a:t>
            </a:r>
            <a:r>
              <a:rPr lang="en-US" baseline="30000" dirty="0" err="1" smtClean="0"/>
              <a:t>md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&amp; Betts pour la </a:t>
            </a:r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 la </a:t>
            </a: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pic>
        <p:nvPicPr>
          <p:cNvPr id="8" name="Picture 28" descr="dbre6404060k0_rs1ph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956469" cy="95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2638036" y="4267200"/>
            <a:ext cx="20863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Raccords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/>
            <a:r>
              <a:rPr lang="en-US" sz="1000" dirty="0" err="1" smtClean="0"/>
              <a:t>Contre-écrous</a:t>
            </a:r>
            <a:r>
              <a:rPr lang="en-US" sz="1000" dirty="0" smtClean="0"/>
              <a:t> de </a:t>
            </a:r>
            <a:r>
              <a:rPr lang="en-US" sz="1000" dirty="0" err="1" smtClean="0"/>
              <a:t>mise</a:t>
            </a:r>
            <a:r>
              <a:rPr lang="en-US" sz="1000" dirty="0" smtClean="0"/>
              <a:t> à la </a:t>
            </a:r>
            <a:r>
              <a:rPr lang="en-US" sz="1000" dirty="0" err="1" smtClean="0"/>
              <a:t>terre</a:t>
            </a:r>
            <a:r>
              <a:rPr lang="en-US" sz="1000" dirty="0" smtClean="0"/>
              <a:t> Bond </a:t>
            </a:r>
            <a:r>
              <a:rPr lang="en-US" sz="1000" dirty="0" err="1" smtClean="0"/>
              <a:t>Star</a:t>
            </a:r>
            <a:r>
              <a:rPr lang="en-US" sz="1000" baseline="30000" dirty="0" err="1" smtClean="0"/>
              <a:t>md</a:t>
            </a:r>
            <a:endParaRPr lang="en-US" sz="1000" baseline="30000" dirty="0"/>
          </a:p>
        </p:txBody>
      </p:sp>
      <p:sp>
        <p:nvSpPr>
          <p:cNvPr id="10" name="TextBox 33"/>
          <p:cNvSpPr txBox="1">
            <a:spLocks noChangeArrowheads="1"/>
          </p:cNvSpPr>
          <p:nvPr/>
        </p:nvSpPr>
        <p:spPr bwMode="auto">
          <a:xfrm>
            <a:off x="4575524" y="4279708"/>
            <a:ext cx="252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 smtClean="0"/>
          </a:p>
          <a:p>
            <a:pPr algn="ctr"/>
            <a:r>
              <a:rPr lang="en-US" sz="1000" dirty="0" err="1" smtClean="0"/>
              <a:t>Connecteurs</a:t>
            </a:r>
            <a:r>
              <a:rPr lang="en-US" sz="1000" dirty="0" smtClean="0"/>
              <a:t> </a:t>
            </a:r>
            <a:r>
              <a:rPr lang="en-US" sz="1000" dirty="0" err="1" smtClean="0"/>
              <a:t>mécaniques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de </a:t>
            </a:r>
            <a:r>
              <a:rPr lang="en-US" sz="1000" dirty="0" err="1" smtClean="0"/>
              <a:t>mise</a:t>
            </a:r>
            <a:r>
              <a:rPr lang="en-US" sz="1000" dirty="0" smtClean="0"/>
              <a:t> à la </a:t>
            </a:r>
            <a:r>
              <a:rPr lang="en-US" sz="1000" dirty="0" err="1" smtClean="0"/>
              <a:t>terre</a:t>
            </a:r>
            <a:endParaRPr lang="en-US" sz="1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37" y="5050964"/>
            <a:ext cx="920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82918" y="5791200"/>
            <a:ext cx="2400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Raccords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Raccords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mise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à la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terre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Revolver</a:t>
            </a:r>
            <a:r>
              <a:rPr lang="en-US" sz="1000" baseline="30000" dirty="0" err="1" smtClean="0">
                <a:latin typeface="Arial" pitchFamily="34" charset="0"/>
                <a:cs typeface="Arial" pitchFamily="34" charset="0"/>
              </a:rPr>
              <a:t>mc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0203" y="5812964"/>
            <a:ext cx="13532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Blackburn</a:t>
            </a:r>
            <a:r>
              <a:rPr lang="en-US" sz="1000" b="1" baseline="30000" dirty="0" err="1" smtClean="0"/>
              <a:t>md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Système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soudure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000" dirty="0" smtClean="0">
                <a:latin typeface="Arial" pitchFamily="34" charset="0"/>
                <a:cs typeface="Arial" pitchFamily="34" charset="0"/>
              </a:rPr>
            </a:b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exothermique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54" y="5021263"/>
            <a:ext cx="9636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701996"/>
              </p:ext>
            </p:extLst>
          </p:nvPr>
        </p:nvGraphicFramePr>
        <p:xfrm>
          <a:off x="369737" y="1988876"/>
          <a:ext cx="2250012" cy="2912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6" imgW="7779960" imgH="10051560" progId="AcroExch.Document.7">
                  <p:embed/>
                </p:oleObj>
              </mc:Choice>
              <mc:Fallback>
                <p:oleObj name="Acrobat Document" r:id="rId6" imgW="7779960" imgH="10051560" progId="AcroExch.Document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737" y="1988876"/>
                        <a:ext cx="2250012" cy="29120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7" y="3124200"/>
            <a:ext cx="7334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2" y="1610626"/>
            <a:ext cx="6366927" cy="4449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0507" y="3276600"/>
            <a:ext cx="3802197" cy="775961"/>
          </a:xfrm>
        </p:spPr>
        <p:txBody>
          <a:bodyPr/>
          <a:lstStyle/>
          <a:p>
            <a:r>
              <a:rPr lang="en-US" dirty="0" err="1" smtClean="0"/>
              <a:t>Sécurité</a:t>
            </a:r>
            <a:endParaRPr lang="en-US" dirty="0"/>
          </a:p>
        </p:txBody>
      </p:sp>
      <p:pic>
        <p:nvPicPr>
          <p:cNvPr id="4" name="Picture 29" descr="Safe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360411"/>
            <a:ext cx="7635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7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Sécurité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Thomas &amp; Betts </a:t>
            </a:r>
            <a:r>
              <a:rPr lang="en-US" dirty="0" err="1" smtClean="0"/>
              <a:t>s’est</a:t>
            </a:r>
            <a:r>
              <a:rPr lang="en-US" dirty="0" smtClean="0"/>
              <a:t> </a:t>
            </a:r>
            <a:r>
              <a:rPr lang="en-US" dirty="0" err="1" smtClean="0"/>
              <a:t>engagée</a:t>
            </a:r>
            <a:r>
              <a:rPr lang="en-US" dirty="0" smtClean="0"/>
              <a:t> à </a:t>
            </a:r>
            <a:r>
              <a:rPr lang="en-US" dirty="0" err="1" smtClean="0"/>
              <a:t>offrir</a:t>
            </a:r>
            <a:r>
              <a:rPr lang="en-US" dirty="0" smtClean="0"/>
              <a:t> des solutions qui </a:t>
            </a:r>
            <a:r>
              <a:rPr lang="en-US" dirty="0" err="1" smtClean="0"/>
              <a:t>assurent</a:t>
            </a:r>
            <a:r>
              <a:rPr lang="en-US" dirty="0" smtClean="0"/>
              <a:t> la </a:t>
            </a:r>
            <a:r>
              <a:rPr lang="en-US" dirty="0" err="1" smtClean="0"/>
              <a:t>sécurité</a:t>
            </a:r>
            <a:r>
              <a:rPr lang="en-US" dirty="0" smtClean="0"/>
              <a:t> des installations et, du fait, la </a:t>
            </a:r>
            <a:r>
              <a:rPr lang="en-US" dirty="0" err="1" smtClean="0"/>
              <a:t>sécurité</a:t>
            </a:r>
            <a:r>
              <a:rPr lang="en-US" dirty="0" smtClean="0"/>
              <a:t> des </a:t>
            </a:r>
            <a:r>
              <a:rPr lang="en-US" dirty="0" err="1" smtClean="0"/>
              <a:t>environnements</a:t>
            </a:r>
            <a:r>
              <a:rPr lang="en-US" dirty="0" smtClean="0"/>
              <a:t> de travail et de vie </a:t>
            </a:r>
            <a:r>
              <a:rPr lang="en-US" dirty="0" err="1" smtClean="0"/>
              <a:t>quotidienne</a:t>
            </a:r>
            <a:r>
              <a:rPr lang="en-US" dirty="0" smtClean="0"/>
              <a:t>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Emergi-Lite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E-Z-</a:t>
            </a:r>
            <a:r>
              <a:rPr lang="en-US" dirty="0" err="1" smtClean="0"/>
              <a:t>CODE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Lumacell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smtClean="0"/>
              <a:t>Ready-</a:t>
            </a:r>
            <a:r>
              <a:rPr lang="en-US" dirty="0" err="1" smtClean="0"/>
              <a:t>Lite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Superstrut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Raccords</a:t>
            </a:r>
            <a:r>
              <a:rPr lang="en-US" dirty="0" smtClean="0"/>
              <a:t> </a:t>
            </a:r>
            <a:r>
              <a:rPr lang="en-US" dirty="0" err="1" smtClean="0"/>
              <a:t>T&amp;B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smtClean="0"/>
              <a:t>Ty-</a:t>
            </a:r>
            <a:r>
              <a:rPr lang="en-US" dirty="0" err="1" smtClean="0"/>
              <a:t>Rap</a:t>
            </a:r>
            <a:r>
              <a:rPr lang="en-US" baseline="30000" dirty="0" err="1" smtClean="0"/>
              <a:t>md</a:t>
            </a:r>
            <a:endParaRPr lang="en-US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Betts </a:t>
            </a:r>
            <a:r>
              <a:rPr lang="en-US" dirty="0" smtClean="0"/>
              <a:t>pour la </a:t>
            </a:r>
            <a:r>
              <a:rPr lang="en-US" dirty="0" err="1" smtClean="0"/>
              <a:t>sécurité</a:t>
            </a:r>
            <a:endParaRPr lang="en-US" sz="1000" dirty="0"/>
          </a:p>
        </p:txBody>
      </p:sp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2085624" y="5369777"/>
            <a:ext cx="26387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000" b="1" dirty="0" err="1" smtClean="0"/>
              <a:t>Emergi-Lite</a:t>
            </a:r>
            <a:r>
              <a:rPr lang="en-US" sz="1000" b="1" baseline="30000" dirty="0" err="1" smtClean="0"/>
              <a:t>md</a:t>
            </a:r>
            <a:r>
              <a:rPr lang="en-US" sz="1000" b="1" baseline="30000" dirty="0" smtClean="0"/>
              <a:t> 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Lumacell</a:t>
            </a:r>
            <a:r>
              <a:rPr lang="en-US" sz="1000" b="1" baseline="30000" dirty="0" err="1" smtClean="0"/>
              <a:t>md</a:t>
            </a:r>
            <a:r>
              <a:rPr lang="en-US" sz="1000" b="1" baseline="30000" dirty="0" smtClean="0"/>
              <a:t> </a:t>
            </a:r>
            <a:r>
              <a:rPr lang="en-US" sz="1000" b="1" dirty="0" smtClean="0"/>
              <a:t>/Ready-</a:t>
            </a:r>
            <a:r>
              <a:rPr lang="en-US" sz="1000" b="1" dirty="0" err="1" smtClean="0"/>
              <a:t>Lite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> 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900" dirty="0" err="1" smtClean="0"/>
              <a:t>Enseignes</a:t>
            </a:r>
            <a:r>
              <a:rPr lang="en-US" sz="900" dirty="0" smtClean="0"/>
              <a:t> de sortie</a:t>
            </a:r>
            <a:endParaRPr lang="en-US" sz="900" dirty="0"/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4683320" y="5305347"/>
            <a:ext cx="218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E-Z-</a:t>
            </a:r>
            <a:r>
              <a:rPr lang="en-US" sz="1000" b="1" dirty="0" err="1" smtClean="0"/>
              <a:t>CODE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Étiquettes</a:t>
            </a:r>
            <a:r>
              <a:rPr lang="en-US" sz="900" dirty="0" smtClean="0"/>
              <a:t>, </a:t>
            </a:r>
            <a:r>
              <a:rPr lang="en-US" sz="900" dirty="0" err="1" smtClean="0"/>
              <a:t>affiches</a:t>
            </a:r>
            <a:r>
              <a:rPr lang="en-US" sz="900" dirty="0" smtClean="0"/>
              <a:t> et </a:t>
            </a:r>
            <a:r>
              <a:rPr lang="en-US" sz="900" dirty="0" err="1" smtClean="0"/>
              <a:t>enseignes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de </a:t>
            </a:r>
            <a:r>
              <a:rPr lang="en-US" sz="900" dirty="0" err="1" smtClean="0"/>
              <a:t>sécurité</a:t>
            </a:r>
            <a:r>
              <a:rPr lang="en-US" sz="900" dirty="0" smtClean="0"/>
              <a:t> et </a:t>
            </a:r>
            <a:r>
              <a:rPr lang="en-US" sz="900" dirty="0" err="1" smtClean="0"/>
              <a:t>rubans</a:t>
            </a:r>
            <a:r>
              <a:rPr lang="en-US" sz="900" dirty="0" smtClean="0"/>
              <a:t> de barricade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4491309"/>
            <a:ext cx="972508" cy="878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647" y="4387850"/>
            <a:ext cx="1175524" cy="863755"/>
          </a:xfrm>
          <a:prstGeom prst="rect">
            <a:avLst/>
          </a:prstGeom>
        </p:spPr>
      </p:pic>
      <p:pic>
        <p:nvPicPr>
          <p:cNvPr id="10" name="Picture 9" descr="Building_Construction_Inside_is16776580.eps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32" y="2069172"/>
            <a:ext cx="2100146" cy="2564780"/>
          </a:xfrm>
          <a:prstGeom prst="rect">
            <a:avLst/>
          </a:prstGeom>
        </p:spPr>
      </p:pic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3613887" y="3944652"/>
            <a:ext cx="2184400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000" b="1" dirty="0" smtClean="0"/>
              <a:t>Ty-</a:t>
            </a:r>
            <a:r>
              <a:rPr lang="en-US" sz="1000" b="1" dirty="0" err="1" smtClean="0"/>
              <a:t>Rap</a:t>
            </a:r>
            <a:r>
              <a:rPr lang="en-US" sz="1000" b="1" baseline="30000" dirty="0" err="1" smtClean="0"/>
              <a:t>md</a:t>
            </a:r>
            <a:endParaRPr lang="en-US" sz="1000" b="1" baseline="30000" dirty="0" smtClean="0"/>
          </a:p>
          <a:p>
            <a:pPr algn="ctr">
              <a:lnSpc>
                <a:spcPct val="120000"/>
              </a:lnSpc>
            </a:pPr>
            <a:r>
              <a:rPr lang="en-US" sz="900" dirty="0" smtClean="0"/>
              <a:t>Attaches </a:t>
            </a:r>
            <a:r>
              <a:rPr lang="en-US" sz="900" dirty="0" err="1" smtClean="0"/>
              <a:t>détectables</a:t>
            </a:r>
            <a:r>
              <a:rPr lang="en-US" sz="900" dirty="0" smtClean="0"/>
              <a:t> pour </a:t>
            </a:r>
            <a:r>
              <a:rPr lang="en-US" sz="900" dirty="0" err="1" smtClean="0"/>
              <a:t>câbles</a:t>
            </a:r>
            <a:endParaRPr lang="en-US" sz="9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95" y="2749395"/>
            <a:ext cx="4508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7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Sécurité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Personne</a:t>
            </a:r>
            <a:r>
              <a:rPr lang="en-US" dirty="0" smtClean="0"/>
              <a:t> </a:t>
            </a:r>
            <a:r>
              <a:rPr lang="en-US" dirty="0" err="1" smtClean="0"/>
              <a:t>n’est</a:t>
            </a:r>
            <a:r>
              <a:rPr lang="en-US" dirty="0" smtClean="0"/>
              <a:t> </a:t>
            </a:r>
            <a:r>
              <a:rPr lang="en-US" dirty="0" err="1" smtClean="0"/>
              <a:t>isolé</a:t>
            </a:r>
            <a:r>
              <a:rPr lang="en-US" dirty="0" smtClean="0"/>
              <a:t> des </a:t>
            </a:r>
            <a:r>
              <a:rPr lang="en-US" dirty="0" err="1" smtClean="0"/>
              <a:t>problèmes</a:t>
            </a:r>
            <a:r>
              <a:rPr lang="en-US" dirty="0" smtClean="0"/>
              <a:t> de </a:t>
            </a:r>
            <a:r>
              <a:rPr lang="en-US" dirty="0" err="1" smtClean="0"/>
              <a:t>sécurité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La contamination et les </a:t>
            </a:r>
            <a:r>
              <a:rPr lang="en-US" dirty="0" err="1" smtClean="0"/>
              <a:t>problèmes</a:t>
            </a:r>
            <a:r>
              <a:rPr lang="en-US" dirty="0" smtClean="0"/>
              <a:t> de </a:t>
            </a:r>
            <a:r>
              <a:rPr lang="en-US" dirty="0" err="1" smtClean="0"/>
              <a:t>sécurité</a:t>
            </a:r>
            <a:r>
              <a:rPr lang="en-US" dirty="0" smtClean="0"/>
              <a:t> ne </a:t>
            </a:r>
            <a:r>
              <a:rPr lang="en-US" dirty="0" err="1" smtClean="0"/>
              <a:t>sont</a:t>
            </a:r>
            <a:r>
              <a:rPr lang="en-US" dirty="0" smtClean="0"/>
              <a:t> pas </a:t>
            </a:r>
            <a:r>
              <a:rPr lang="en-US" dirty="0" err="1" smtClean="0"/>
              <a:t>réservés</a:t>
            </a:r>
            <a:r>
              <a:rPr lang="en-US" dirty="0" smtClean="0"/>
              <a:t> à un </a:t>
            </a:r>
            <a:r>
              <a:rPr lang="en-US" dirty="0" err="1" smtClean="0"/>
              <a:t>domaine</a:t>
            </a:r>
            <a:r>
              <a:rPr lang="en-US" dirty="0" smtClean="0"/>
              <a:t> </a:t>
            </a:r>
            <a:r>
              <a:rPr lang="en-US" dirty="0" err="1" smtClean="0"/>
              <a:t>particulier</a:t>
            </a:r>
            <a:r>
              <a:rPr lang="en-US" dirty="0" smtClean="0"/>
              <a:t>. Les </a:t>
            </a:r>
            <a:r>
              <a:rPr lang="en-US" dirty="0" err="1" smtClean="0"/>
              <a:t>deux</a:t>
            </a:r>
            <a:r>
              <a:rPr lang="en-US" dirty="0" smtClean="0"/>
              <a:t> </a:t>
            </a:r>
            <a:r>
              <a:rPr lang="en-US" dirty="0" err="1" smtClean="0"/>
              <a:t>affectent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les </a:t>
            </a:r>
            <a:r>
              <a:rPr lang="en-US" dirty="0" err="1" smtClean="0"/>
              <a:t>travailleurs</a:t>
            </a:r>
            <a:r>
              <a:rPr lang="en-US" dirty="0" smtClean="0"/>
              <a:t>, les </a:t>
            </a:r>
            <a:r>
              <a:rPr lang="en-US" dirty="0" err="1" smtClean="0"/>
              <a:t>échéanciers</a:t>
            </a:r>
            <a:r>
              <a:rPr lang="en-US" dirty="0" smtClean="0"/>
              <a:t> de construction et les </a:t>
            </a:r>
            <a:r>
              <a:rPr lang="en-US" dirty="0" err="1" smtClean="0"/>
              <a:t>résultats</a:t>
            </a:r>
            <a:r>
              <a:rPr lang="en-US" dirty="0" smtClean="0"/>
              <a:t> des </a:t>
            </a:r>
            <a:r>
              <a:rPr lang="en-US" dirty="0" err="1" smtClean="0"/>
              <a:t>bénéfices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toute</a:t>
            </a:r>
            <a:r>
              <a:rPr lang="en-US" dirty="0" smtClean="0"/>
              <a:t> la </a:t>
            </a:r>
            <a:r>
              <a:rPr lang="en-US" dirty="0" err="1" smtClean="0"/>
              <a:t>gamme</a:t>
            </a:r>
            <a:r>
              <a:rPr lang="en-US" dirty="0" smtClean="0"/>
              <a:t> des industries.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Emergi-Lite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E-Z-</a:t>
            </a:r>
            <a:r>
              <a:rPr lang="en-US" dirty="0" err="1" smtClean="0"/>
              <a:t>CODE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Lumacell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smtClean="0"/>
              <a:t>Ready-</a:t>
            </a:r>
            <a:r>
              <a:rPr lang="en-US" dirty="0" err="1" smtClean="0"/>
              <a:t>Lite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Superstrut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Raccords</a:t>
            </a:r>
            <a:r>
              <a:rPr lang="en-US" dirty="0" smtClean="0"/>
              <a:t> </a:t>
            </a:r>
            <a:r>
              <a:rPr lang="en-US" dirty="0" err="1" smtClean="0"/>
              <a:t>T&amp;B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smtClean="0"/>
              <a:t>Ty-</a:t>
            </a:r>
            <a:r>
              <a:rPr lang="en-US" dirty="0" err="1" smtClean="0"/>
              <a:t>Rap</a:t>
            </a:r>
            <a:r>
              <a:rPr lang="en-US" baseline="30000" dirty="0" err="1" smtClean="0"/>
              <a:t>md</a:t>
            </a:r>
            <a:endParaRPr lang="en-US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&amp; Betts pour la </a:t>
            </a:r>
            <a:r>
              <a:rPr lang="en-US" dirty="0" err="1" smtClean="0"/>
              <a:t>sécurité</a:t>
            </a:r>
            <a:endParaRPr lang="en-US" sz="1000" dirty="0"/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2573762" y="4573741"/>
            <a:ext cx="219233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Ty-</a:t>
            </a:r>
            <a:r>
              <a:rPr lang="en-US" sz="1000" b="1" dirty="0" err="1" smtClean="0"/>
              <a:t>Rap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Attaches </a:t>
            </a:r>
            <a:r>
              <a:rPr lang="en-US" sz="900" dirty="0" err="1" smtClean="0"/>
              <a:t>ignifuges</a:t>
            </a:r>
            <a:r>
              <a:rPr lang="en-US" sz="900" dirty="0" smtClean="0"/>
              <a:t> pour </a:t>
            </a:r>
            <a:r>
              <a:rPr lang="en-US" sz="900" dirty="0" err="1" smtClean="0"/>
              <a:t>câbles</a:t>
            </a:r>
            <a:endParaRPr lang="en-US" sz="900" dirty="0"/>
          </a:p>
        </p:txBody>
      </p:sp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4713945" y="4558352"/>
            <a:ext cx="219233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Supestrut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Système</a:t>
            </a:r>
            <a:r>
              <a:rPr lang="en-US" sz="900" dirty="0" smtClean="0"/>
              <a:t> de supports </a:t>
            </a:r>
            <a:r>
              <a:rPr lang="en-US" sz="900" dirty="0" err="1" smtClean="0"/>
              <a:t>sismiques</a:t>
            </a:r>
            <a:endParaRPr lang="en-US" sz="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38" y="3482557"/>
            <a:ext cx="407568" cy="99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82557"/>
            <a:ext cx="1143000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10" y="5105400"/>
            <a:ext cx="902070" cy="744208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08533"/>
              </p:ext>
            </p:extLst>
          </p:nvPr>
        </p:nvGraphicFramePr>
        <p:xfrm>
          <a:off x="381000" y="2131856"/>
          <a:ext cx="2087255" cy="2701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Acrobat Document" r:id="rId6" imgW="7779960" imgH="10051560" progId="AcroExch.Document.7">
                  <p:embed/>
                </p:oleObj>
              </mc:Choice>
              <mc:Fallback>
                <p:oleObj name="Acrobat Document" r:id="rId6" imgW="7779960" imgH="10051560" progId="AcroExch.Document.7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131856"/>
                        <a:ext cx="2087255" cy="27014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3540087" y="5867400"/>
            <a:ext cx="2403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Carlon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Canalisation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montée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non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métallique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sans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halogénures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Riser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Gard</a:t>
            </a:r>
            <a:r>
              <a:rPr lang="en-US" sz="900" baseline="30000" dirty="0" err="1" smtClean="0">
                <a:latin typeface="Arial" pitchFamily="34" charset="0"/>
                <a:cs typeface="Arial" pitchFamily="34" charset="0"/>
              </a:rPr>
              <a:t>mc</a:t>
            </a:r>
            <a:endParaRPr lang="en-US" sz="900" baseline="3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246" y="1651000"/>
            <a:ext cx="6348307" cy="443653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6306" y="2928297"/>
            <a:ext cx="5702247" cy="775961"/>
          </a:xfrm>
        </p:spPr>
        <p:txBody>
          <a:bodyPr/>
          <a:lstStyle/>
          <a:p>
            <a:r>
              <a:rPr lang="en-US" dirty="0" err="1" smtClean="0"/>
              <a:t>Qualité</a:t>
            </a:r>
            <a:r>
              <a:rPr lang="en-US" dirty="0" smtClean="0"/>
              <a:t>, </a:t>
            </a:r>
            <a:r>
              <a:rPr lang="en-US" dirty="0" err="1" smtClean="0"/>
              <a:t>efficacité</a:t>
            </a:r>
            <a:r>
              <a:rPr lang="en-US" dirty="0" smtClean="0"/>
              <a:t> et </a:t>
            </a:r>
            <a:r>
              <a:rPr lang="en-US" dirty="0" err="1" smtClean="0"/>
              <a:t>fiabilité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 </a:t>
            </a:r>
            <a:r>
              <a:rPr lang="en-US" dirty="0" err="1" smtClean="0"/>
              <a:t>l’alimentation</a:t>
            </a:r>
            <a:endParaRPr lang="en-US" dirty="0"/>
          </a:p>
        </p:txBody>
      </p:sp>
      <p:pic>
        <p:nvPicPr>
          <p:cNvPr id="6" name="Picture 12" descr="Pow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1975" y="3078783"/>
            <a:ext cx="72866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86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990600"/>
            <a:ext cx="4343400" cy="914400"/>
          </a:xfrm>
        </p:spPr>
        <p:txBody>
          <a:bodyPr/>
          <a:lstStyle/>
          <a:p>
            <a:r>
              <a:rPr lang="en-US" dirty="0" err="1" smtClean="0"/>
              <a:t>Qualité</a:t>
            </a:r>
            <a:r>
              <a:rPr lang="en-US" dirty="0" smtClean="0"/>
              <a:t>, </a:t>
            </a:r>
            <a:r>
              <a:rPr lang="en-US" dirty="0" err="1" smtClean="0"/>
              <a:t>efficacité</a:t>
            </a:r>
            <a:r>
              <a:rPr lang="en-US" dirty="0" smtClean="0"/>
              <a:t> et </a:t>
            </a:r>
            <a:r>
              <a:rPr lang="en-US" dirty="0" err="1" smtClean="0"/>
              <a:t>fiabilité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 </a:t>
            </a:r>
            <a:r>
              <a:rPr lang="en-US" dirty="0" err="1" smtClean="0"/>
              <a:t>l’alimentation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Les solutions </a:t>
            </a:r>
            <a:r>
              <a:rPr lang="en-US" dirty="0" err="1" smtClean="0"/>
              <a:t>offertes</a:t>
            </a:r>
            <a:r>
              <a:rPr lang="en-US" dirty="0" smtClean="0"/>
              <a:t> par Thomas </a:t>
            </a:r>
            <a:r>
              <a:rPr lang="en-US" dirty="0"/>
              <a:t>&amp; Betts </a:t>
            </a:r>
            <a:r>
              <a:rPr lang="en-US" dirty="0" err="1" smtClean="0"/>
              <a:t>concernant</a:t>
            </a:r>
            <a:r>
              <a:rPr lang="en-US" dirty="0" smtClean="0"/>
              <a:t> </a:t>
            </a:r>
            <a:r>
              <a:rPr lang="en-US" dirty="0" err="1" smtClean="0"/>
              <a:t>l’alimentation</a:t>
            </a:r>
            <a:r>
              <a:rPr lang="en-US" dirty="0" smtClean="0"/>
              <a:t> </a:t>
            </a:r>
            <a:r>
              <a:rPr lang="en-US" dirty="0" err="1" smtClean="0"/>
              <a:t>électrique</a:t>
            </a:r>
            <a:r>
              <a:rPr lang="en-US" dirty="0" smtClean="0"/>
              <a:t> </a:t>
            </a:r>
            <a:r>
              <a:rPr lang="en-US" dirty="0" err="1" smtClean="0"/>
              <a:t>assurent</a:t>
            </a:r>
            <a:r>
              <a:rPr lang="en-US" dirty="0" smtClean="0"/>
              <a:t> la </a:t>
            </a:r>
            <a:r>
              <a:rPr lang="en-US" dirty="0" err="1" smtClean="0"/>
              <a:t>sérénité</a:t>
            </a:r>
            <a:r>
              <a:rPr lang="en-US" dirty="0" smtClean="0"/>
              <a:t> née de la certitude </a:t>
            </a:r>
            <a:r>
              <a:rPr lang="en-US" dirty="0" err="1" smtClean="0"/>
              <a:t>que</a:t>
            </a:r>
            <a:r>
              <a:rPr lang="en-US" dirty="0" smtClean="0"/>
              <a:t> les </a:t>
            </a:r>
            <a:r>
              <a:rPr lang="en-US" dirty="0" err="1" smtClean="0"/>
              <a:t>équipements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protégés des </a:t>
            </a:r>
            <a:r>
              <a:rPr lang="en-US" dirty="0" err="1" smtClean="0"/>
              <a:t>aléas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alimentation </a:t>
            </a:r>
            <a:r>
              <a:rPr lang="en-US" dirty="0" err="1" smtClean="0"/>
              <a:t>incertaine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Elastimold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Emergi-Lite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Fisher-</a:t>
            </a:r>
            <a:r>
              <a:rPr lang="en-US" dirty="0" err="1" smtClean="0"/>
              <a:t>Pierce</a:t>
            </a:r>
            <a:r>
              <a:rPr lang="en-US" baseline="30000" dirty="0" err="1" smtClean="0"/>
              <a:t>mc</a:t>
            </a:r>
            <a:endParaRPr lang="en-US" baseline="30000" dirty="0"/>
          </a:p>
          <a:p>
            <a:r>
              <a:rPr lang="en-US" dirty="0" smtClean="0"/>
              <a:t>Hi-</a:t>
            </a:r>
            <a:r>
              <a:rPr lang="en-US" dirty="0" err="1" smtClean="0"/>
              <a:t>Tech</a:t>
            </a:r>
            <a:r>
              <a:rPr lang="en-US" baseline="30000" dirty="0" err="1" smtClean="0"/>
              <a:t>mc</a:t>
            </a:r>
            <a:endParaRPr lang="en-US" baseline="30000" dirty="0"/>
          </a:p>
          <a:p>
            <a:r>
              <a:rPr lang="en-US" dirty="0" err="1" smtClean="0"/>
              <a:t>Homac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Joslyn</a:t>
            </a:r>
            <a:r>
              <a:rPr lang="en-US" dirty="0" smtClean="0"/>
              <a:t> Hi-</a:t>
            </a:r>
            <a:r>
              <a:rPr lang="en-US" dirty="0" err="1" smtClean="0"/>
              <a:t>Voltage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Lumacell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Microlectric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Ready-</a:t>
            </a:r>
            <a:r>
              <a:rPr lang="en-US" dirty="0" err="1" smtClean="0"/>
              <a:t>Lite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Russellstoll</a:t>
            </a:r>
            <a:r>
              <a:rPr lang="en-US" baseline="30000" dirty="0" err="1" smtClean="0"/>
              <a:t>md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7086600" y="990600"/>
            <a:ext cx="2057400" cy="914400"/>
          </a:xfrm>
        </p:spPr>
        <p:txBody>
          <a:bodyPr/>
          <a:lstStyle/>
          <a:p>
            <a:r>
              <a:rPr lang="en-US" dirty="0" smtClean="0"/>
              <a:t>Marques Thomas &amp;</a:t>
            </a:r>
            <a:br>
              <a:rPr lang="en-US" dirty="0" smtClean="0"/>
            </a:br>
            <a:r>
              <a:rPr lang="en-US" dirty="0" smtClean="0"/>
              <a:t>Betts pour la </a:t>
            </a:r>
            <a:r>
              <a:rPr lang="en-US" dirty="0" err="1" smtClean="0"/>
              <a:t>qualité</a:t>
            </a:r>
            <a:r>
              <a:rPr lang="en-US" dirty="0" smtClean="0"/>
              <a:t>, </a:t>
            </a:r>
            <a:r>
              <a:rPr lang="en-US" dirty="0" err="1" smtClean="0"/>
              <a:t>l’efficacité</a:t>
            </a:r>
            <a:r>
              <a:rPr lang="en-US" dirty="0" smtClean="0"/>
              <a:t> et la </a:t>
            </a:r>
            <a:r>
              <a:rPr lang="en-US" dirty="0" err="1" smtClean="0"/>
              <a:t>fiabilité</a:t>
            </a:r>
            <a:r>
              <a:rPr lang="en-US" dirty="0" smtClean="0"/>
              <a:t> de </a:t>
            </a:r>
            <a:r>
              <a:rPr lang="en-US" dirty="0" err="1" smtClean="0"/>
              <a:t>l’alimentation</a:t>
            </a:r>
            <a:endParaRPr lang="en-US" dirty="0"/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3511086" y="4409413"/>
            <a:ext cx="25273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Emergi-lite</a:t>
            </a:r>
            <a:r>
              <a:rPr lang="en-US" sz="1000" baseline="30000" dirty="0" err="1" smtClean="0"/>
              <a:t>md</a:t>
            </a:r>
            <a:r>
              <a:rPr lang="en-US" sz="1000" b="1" baseline="30000" dirty="0" smtClean="0"/>
              <a:t> 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Lumacell</a:t>
            </a:r>
            <a:r>
              <a:rPr lang="en-US" sz="1000" b="1" baseline="30000" dirty="0"/>
              <a:t> </a:t>
            </a:r>
            <a:r>
              <a:rPr lang="en-US" sz="1000" baseline="30000" dirty="0" err="1" smtClean="0"/>
              <a:t>md</a:t>
            </a:r>
            <a:r>
              <a:rPr lang="en-US" sz="1000" b="1" baseline="30000" dirty="0" smtClean="0"/>
              <a:t> </a:t>
            </a:r>
            <a:r>
              <a:rPr lang="en-US" sz="1000" b="1" dirty="0" smtClean="0"/>
              <a:t>/Ready-</a:t>
            </a:r>
            <a:r>
              <a:rPr lang="en-US" sz="1000" b="1" dirty="0" err="1" smtClean="0"/>
              <a:t>Lite</a:t>
            </a:r>
            <a:r>
              <a:rPr lang="en-US" sz="1000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Systèmes</a:t>
            </a:r>
            <a:r>
              <a:rPr lang="en-US" sz="900" dirty="0" smtClean="0"/>
              <a:t> à </a:t>
            </a:r>
            <a:r>
              <a:rPr lang="en-US" sz="900" dirty="0" err="1" smtClean="0"/>
              <a:t>batterie</a:t>
            </a:r>
            <a:r>
              <a:rPr lang="en-US" sz="900" dirty="0" smtClean="0"/>
              <a:t> </a:t>
            </a:r>
            <a:r>
              <a:rPr lang="en-US" sz="900" dirty="0" err="1" smtClean="0"/>
              <a:t>centrale</a:t>
            </a:r>
            <a:endParaRPr lang="en-US" sz="900" dirty="0"/>
          </a:p>
        </p:txBody>
      </p:sp>
      <p:sp>
        <p:nvSpPr>
          <p:cNvPr id="9" name="TextBox 33"/>
          <p:cNvSpPr txBox="1">
            <a:spLocks noChangeArrowheads="1"/>
          </p:cNvSpPr>
          <p:nvPr/>
        </p:nvSpPr>
        <p:spPr bwMode="auto">
          <a:xfrm>
            <a:off x="4434779" y="6104743"/>
            <a:ext cx="25273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Joslyn</a:t>
            </a:r>
            <a:r>
              <a:rPr lang="en-US" sz="1000" b="1" dirty="0" smtClean="0"/>
              <a:t> Hi-</a:t>
            </a:r>
            <a:r>
              <a:rPr lang="en-US" sz="1000" b="1" dirty="0" err="1" smtClean="0"/>
              <a:t>Voltage</a:t>
            </a:r>
            <a:r>
              <a:rPr lang="en-US" sz="1000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Disjoncteurs</a:t>
            </a:r>
            <a:r>
              <a:rPr lang="en-US" sz="900" dirty="0" smtClean="0"/>
              <a:t> à </a:t>
            </a:r>
            <a:r>
              <a:rPr lang="en-US" sz="900" dirty="0" err="1" smtClean="0"/>
              <a:t>réenclenchement</a:t>
            </a:r>
            <a:endParaRPr lang="en-US" sz="900" dirty="0"/>
          </a:p>
        </p:txBody>
      </p:sp>
      <p:pic>
        <p:nvPicPr>
          <p:cNvPr id="10" name="Picture 9" descr="Engineer_Inspecting_Electrical_Panel_is5179175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073" y="2027593"/>
            <a:ext cx="2038195" cy="261255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1420643" cy="131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13555" y="6042780"/>
            <a:ext cx="1851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Prises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connecteurs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fiches</a:t>
            </a:r>
            <a:br>
              <a:rPr lang="en-US" sz="1000" dirty="0" smtClean="0">
                <a:latin typeface="Arial" pitchFamily="34" charset="0"/>
                <a:cs typeface="Arial" pitchFamily="34" charset="0"/>
              </a:rPr>
            </a:br>
            <a:r>
              <a:rPr lang="en-US" sz="1000" dirty="0" smtClean="0">
                <a:latin typeface="Arial" pitchFamily="34" charset="0"/>
                <a:cs typeface="Arial" pitchFamily="34" charset="0"/>
              </a:rPr>
              <a:t> pour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systèmes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informatiques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913639"/>
            <a:ext cx="1354493" cy="112527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79" y="5029200"/>
            <a:ext cx="10541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7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990600"/>
            <a:ext cx="4343400" cy="914400"/>
          </a:xfrm>
        </p:spPr>
        <p:txBody>
          <a:bodyPr/>
          <a:lstStyle/>
          <a:p>
            <a:r>
              <a:rPr lang="en-US" dirty="0" err="1" smtClean="0"/>
              <a:t>Qualité</a:t>
            </a:r>
            <a:r>
              <a:rPr lang="en-US" dirty="0" smtClean="0"/>
              <a:t>, </a:t>
            </a:r>
            <a:r>
              <a:rPr lang="en-US" dirty="0" err="1" smtClean="0"/>
              <a:t>efficacité</a:t>
            </a:r>
            <a:r>
              <a:rPr lang="en-US" dirty="0" smtClean="0"/>
              <a:t> et </a:t>
            </a:r>
            <a:r>
              <a:rPr lang="en-US" dirty="0" err="1" smtClean="0"/>
              <a:t>fiabilité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 </a:t>
            </a:r>
            <a:r>
              <a:rPr lang="en-US" dirty="0" err="1" smtClean="0"/>
              <a:t>l’alimentation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91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Tout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notre</a:t>
            </a:r>
            <a:r>
              <a:rPr lang="en-US" dirty="0" smtClean="0"/>
              <a:t> monde </a:t>
            </a:r>
            <a:r>
              <a:rPr lang="en-US" dirty="0" err="1" smtClean="0"/>
              <a:t>bouge</a:t>
            </a:r>
            <a:r>
              <a:rPr lang="en-US" dirty="0" smtClean="0"/>
              <a:t> </a:t>
            </a:r>
            <a:r>
              <a:rPr lang="en-US" dirty="0" err="1" smtClean="0"/>
              <a:t>tellement</a:t>
            </a:r>
            <a:r>
              <a:rPr lang="en-US" dirty="0" smtClean="0"/>
              <a:t> </a:t>
            </a:r>
            <a:r>
              <a:rPr lang="en-US" dirty="0" err="1" smtClean="0"/>
              <a:t>vite</a:t>
            </a:r>
            <a:r>
              <a:rPr lang="en-US" dirty="0" smtClean="0"/>
              <a:t> </a:t>
            </a:r>
            <a:r>
              <a:rPr lang="en-US" dirty="0" err="1" smtClean="0"/>
              <a:t>qu’il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essentiel</a:t>
            </a:r>
            <a:r>
              <a:rPr lang="en-US" dirty="0" smtClean="0"/>
              <a:t> de </a:t>
            </a:r>
            <a:r>
              <a:rPr lang="en-US" dirty="0" err="1" smtClean="0"/>
              <a:t>pouvoir</a:t>
            </a:r>
            <a:r>
              <a:rPr lang="en-US" dirty="0" smtClean="0"/>
              <a:t> se </a:t>
            </a:r>
            <a:r>
              <a:rPr lang="en-US" dirty="0" err="1" smtClean="0"/>
              <a:t>fier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équipements</a:t>
            </a:r>
            <a:r>
              <a:rPr lang="en-US" dirty="0" smtClean="0"/>
              <a:t> </a:t>
            </a:r>
            <a:r>
              <a:rPr lang="en-US" dirty="0" err="1" smtClean="0"/>
              <a:t>électriques</a:t>
            </a:r>
            <a:r>
              <a:rPr lang="en-US" dirty="0" smtClean="0"/>
              <a:t> </a:t>
            </a:r>
            <a:r>
              <a:rPr lang="en-US" dirty="0" err="1" smtClean="0"/>
              <a:t>soient</a:t>
            </a:r>
            <a:r>
              <a:rPr lang="en-US" dirty="0" smtClean="0"/>
              <a:t> </a:t>
            </a:r>
            <a:r>
              <a:rPr lang="en-US" dirty="0" err="1" smtClean="0"/>
              <a:t>fiables</a:t>
            </a:r>
            <a:r>
              <a:rPr lang="en-US" dirty="0" smtClean="0"/>
              <a:t> et </a:t>
            </a:r>
            <a:r>
              <a:rPr lang="en-US" dirty="0" err="1" smtClean="0"/>
              <a:t>fonctionnels</a:t>
            </a:r>
            <a:r>
              <a:rPr lang="en-US" dirty="0" smtClean="0"/>
              <a:t> – 24 </a:t>
            </a:r>
            <a:r>
              <a:rPr lang="en-US" dirty="0" err="1" smtClean="0"/>
              <a:t>heures</a:t>
            </a:r>
            <a:r>
              <a:rPr lang="en-US" dirty="0" smtClean="0"/>
              <a:t> par jour, 7 </a:t>
            </a:r>
            <a:r>
              <a:rPr lang="en-US" dirty="0" err="1" smtClean="0"/>
              <a:t>jours</a:t>
            </a:r>
            <a:r>
              <a:rPr lang="en-US" dirty="0" smtClean="0"/>
              <a:t> </a:t>
            </a:r>
            <a:r>
              <a:rPr lang="en-US" dirty="0" err="1" smtClean="0"/>
              <a:t>semaine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Elastimold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Emergi-Lite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Fisher-</a:t>
            </a:r>
            <a:r>
              <a:rPr lang="en-US" dirty="0" err="1" smtClean="0"/>
              <a:t>Pierce</a:t>
            </a:r>
            <a:r>
              <a:rPr lang="en-US" baseline="30000" dirty="0" err="1" smtClean="0"/>
              <a:t>mc</a:t>
            </a:r>
            <a:endParaRPr lang="en-US" baseline="30000" dirty="0" smtClean="0"/>
          </a:p>
          <a:p>
            <a:r>
              <a:rPr lang="en-US" dirty="0" smtClean="0"/>
              <a:t>Hi-</a:t>
            </a:r>
            <a:r>
              <a:rPr lang="en-US" dirty="0" err="1" smtClean="0"/>
              <a:t>Tech</a:t>
            </a:r>
            <a:r>
              <a:rPr lang="en-US" baseline="30000" dirty="0" err="1" smtClean="0"/>
              <a:t>mc</a:t>
            </a:r>
            <a:endParaRPr lang="en-US" baseline="30000" dirty="0" smtClean="0"/>
          </a:p>
          <a:p>
            <a:r>
              <a:rPr lang="en-US" dirty="0" err="1" smtClean="0"/>
              <a:t>Homac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Joslyn</a:t>
            </a:r>
            <a:r>
              <a:rPr lang="en-US" dirty="0" smtClean="0"/>
              <a:t> Hi-</a:t>
            </a:r>
            <a:r>
              <a:rPr lang="en-US" dirty="0" err="1" smtClean="0"/>
              <a:t>Voltage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Lumacell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Microlectric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Ready-</a:t>
            </a:r>
            <a:r>
              <a:rPr lang="en-US" dirty="0" err="1" smtClean="0"/>
              <a:t>Lite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Russellstoll</a:t>
            </a:r>
            <a:r>
              <a:rPr lang="en-US" baseline="30000" dirty="0" err="1" smtClean="0"/>
              <a:t>md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Betts pour la </a:t>
            </a:r>
            <a:r>
              <a:rPr lang="en-US" dirty="0" err="1" smtClean="0"/>
              <a:t>qualité</a:t>
            </a:r>
            <a:r>
              <a:rPr lang="en-US" dirty="0" smtClean="0"/>
              <a:t>, </a:t>
            </a:r>
            <a:r>
              <a:rPr lang="en-US" dirty="0" err="1" smtClean="0"/>
              <a:t>l’efficacité</a:t>
            </a:r>
            <a:r>
              <a:rPr lang="en-US" dirty="0" smtClean="0"/>
              <a:t> et la </a:t>
            </a:r>
            <a:r>
              <a:rPr lang="en-US" dirty="0" err="1" smtClean="0"/>
              <a:t>fiabilité</a:t>
            </a:r>
            <a:r>
              <a:rPr lang="en-US" dirty="0" smtClean="0"/>
              <a:t> de </a:t>
            </a:r>
            <a:r>
              <a:rPr lang="en-US" dirty="0" err="1" smtClean="0"/>
              <a:t>l’alimentation</a:t>
            </a:r>
            <a:endParaRPr lang="en-US" dirty="0"/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2664774" y="4572000"/>
            <a:ext cx="1795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Elastimold</a:t>
            </a:r>
            <a:r>
              <a:rPr lang="en-US" sz="1000" b="1" baseline="30000" dirty="0" err="1" smtClean="0"/>
              <a:t>nd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Appareillage</a:t>
            </a:r>
            <a:r>
              <a:rPr lang="en-US" sz="900" dirty="0" smtClean="0"/>
              <a:t> de commutation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>à </a:t>
            </a:r>
            <a:r>
              <a:rPr lang="en-US" sz="900" dirty="0" err="1" smtClean="0"/>
              <a:t>diélectrique</a:t>
            </a:r>
            <a:r>
              <a:rPr lang="en-US" sz="900" dirty="0" smtClean="0"/>
              <a:t> </a:t>
            </a:r>
            <a:r>
              <a:rPr lang="en-US" sz="900" dirty="0" err="1" smtClean="0"/>
              <a:t>solide</a:t>
            </a:r>
            <a:endParaRPr lang="en-US" sz="9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048000"/>
            <a:ext cx="952810" cy="1537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33" y="3126624"/>
            <a:ext cx="1786128" cy="1496568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457989"/>
              </p:ext>
            </p:extLst>
          </p:nvPr>
        </p:nvGraphicFramePr>
        <p:xfrm>
          <a:off x="381000" y="2028302"/>
          <a:ext cx="1981200" cy="2564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Acrobat Document" r:id="rId5" imgW="7779960" imgH="10051560" progId="AcroExch.Document.7">
                  <p:embed/>
                </p:oleObj>
              </mc:Choice>
              <mc:Fallback>
                <p:oleObj name="Acrobat Document" r:id="rId5" imgW="7779960" imgH="10051560" progId="AcroExch.Document.7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28302"/>
                        <a:ext cx="1981200" cy="25641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42" y="5181889"/>
            <a:ext cx="2142309" cy="9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32"/>
          <p:cNvSpPr txBox="1">
            <a:spLocks noChangeArrowheads="1"/>
          </p:cNvSpPr>
          <p:nvPr/>
        </p:nvSpPr>
        <p:spPr bwMode="auto">
          <a:xfrm>
            <a:off x="4751120" y="4572000"/>
            <a:ext cx="179546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Microlectric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Socles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compteurs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32"/>
          <p:cNvSpPr txBox="1">
            <a:spLocks noChangeArrowheads="1"/>
          </p:cNvSpPr>
          <p:nvPr/>
        </p:nvSpPr>
        <p:spPr bwMode="auto">
          <a:xfrm>
            <a:off x="3505200" y="6172200"/>
            <a:ext cx="212262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Homac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Connecteurs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postes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de distribution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Facteurs</a:t>
            </a:r>
            <a:r>
              <a:rPr lang="en-US" dirty="0" smtClean="0"/>
              <a:t> </a:t>
            </a:r>
            <a:r>
              <a:rPr lang="en-US" dirty="0" err="1" smtClean="0"/>
              <a:t>déterminants</a:t>
            </a:r>
            <a:r>
              <a:rPr lang="en-US" dirty="0" smtClean="0"/>
              <a:t> en construction </a:t>
            </a:r>
            <a:r>
              <a:rPr lang="en-US" dirty="0" err="1" smtClean="0"/>
              <a:t>commerciale</a:t>
            </a:r>
            <a:r>
              <a:rPr lang="en-US" dirty="0" smtClean="0"/>
              <a:t> et </a:t>
            </a:r>
            <a:r>
              <a:rPr lang="en-US" dirty="0" err="1" smtClean="0"/>
              <a:t>institutionnelle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Améliorer</a:t>
            </a:r>
            <a:r>
              <a:rPr lang="en-US" dirty="0" smtClean="0"/>
              <a:t> </a:t>
            </a:r>
            <a:r>
              <a:rPr lang="en-US" dirty="0" err="1" smtClean="0"/>
              <a:t>l’efficacité</a:t>
            </a:r>
            <a:r>
              <a:rPr lang="en-US" dirty="0" smtClean="0"/>
              <a:t> </a:t>
            </a:r>
            <a:r>
              <a:rPr lang="en-US" dirty="0" err="1" smtClean="0"/>
              <a:t>opérationnelle</a:t>
            </a:r>
            <a:r>
              <a:rPr lang="en-US" dirty="0" smtClean="0"/>
              <a:t> tout en </a:t>
            </a:r>
            <a:r>
              <a:rPr lang="en-US" dirty="0" err="1" smtClean="0"/>
              <a:t>maintenant</a:t>
            </a:r>
            <a:r>
              <a:rPr lang="en-US" dirty="0" smtClean="0"/>
              <a:t> un haut </a:t>
            </a:r>
            <a:r>
              <a:rPr lang="en-US" dirty="0" err="1" smtClean="0"/>
              <a:t>degré</a:t>
            </a:r>
            <a:r>
              <a:rPr lang="en-US" dirty="0" smtClean="0"/>
              <a:t> de </a:t>
            </a:r>
            <a:r>
              <a:rPr lang="en-US" dirty="0" err="1" smtClean="0"/>
              <a:t>qualité</a:t>
            </a:r>
            <a:endParaRPr lang="en-US" dirty="0"/>
          </a:p>
          <a:p>
            <a:r>
              <a:rPr lang="en-US" dirty="0" smtClean="0"/>
              <a:t>Assurer la </a:t>
            </a:r>
            <a:r>
              <a:rPr lang="en-US" dirty="0" err="1" smtClean="0"/>
              <a:t>sécurité</a:t>
            </a:r>
            <a:r>
              <a:rPr lang="en-US" dirty="0" smtClean="0"/>
              <a:t> des </a:t>
            </a:r>
            <a:r>
              <a:rPr lang="en-US" dirty="0" err="1" smtClean="0"/>
              <a:t>employés</a:t>
            </a:r>
            <a:r>
              <a:rPr lang="en-US" dirty="0" smtClean="0"/>
              <a:t> et des </a:t>
            </a:r>
            <a:r>
              <a:rPr lang="en-US" dirty="0" err="1" smtClean="0"/>
              <a:t>locataires</a:t>
            </a:r>
            <a:r>
              <a:rPr lang="en-US" dirty="0" smtClean="0"/>
              <a:t> qui </a:t>
            </a:r>
            <a:r>
              <a:rPr lang="en-US" dirty="0" err="1" smtClean="0"/>
              <a:t>s’installeront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l’édifice</a:t>
            </a:r>
            <a:endParaRPr lang="en-US" dirty="0"/>
          </a:p>
          <a:p>
            <a:r>
              <a:rPr lang="en-US" dirty="0" err="1" smtClean="0"/>
              <a:t>Compléter</a:t>
            </a:r>
            <a:r>
              <a:rPr lang="en-US" dirty="0" smtClean="0"/>
              <a:t> les </a:t>
            </a:r>
            <a:r>
              <a:rPr lang="en-US" dirty="0" err="1" smtClean="0"/>
              <a:t>projets</a:t>
            </a:r>
            <a:r>
              <a:rPr lang="en-US" dirty="0" smtClean="0"/>
              <a:t> de </a:t>
            </a:r>
            <a:r>
              <a:rPr lang="en-US" dirty="0" err="1" smtClean="0"/>
              <a:t>façon</a:t>
            </a:r>
            <a:r>
              <a:rPr lang="en-US" dirty="0" smtClean="0"/>
              <a:t> rentable et en temps </a:t>
            </a:r>
            <a:r>
              <a:rPr lang="en-US" dirty="0" err="1" smtClean="0"/>
              <a:t>opportun</a:t>
            </a:r>
            <a:r>
              <a:rPr lang="en-US" dirty="0" smtClean="0"/>
              <a:t>, en </a:t>
            </a:r>
            <a:r>
              <a:rPr lang="en-US" dirty="0" err="1" smtClean="0"/>
              <a:t>respectant</a:t>
            </a:r>
            <a:r>
              <a:rPr lang="en-US" dirty="0" smtClean="0"/>
              <a:t> les budgets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Building_Construction_g200361923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83220" y="2193073"/>
            <a:ext cx="2056780" cy="284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46" y="2083805"/>
            <a:ext cx="6348307" cy="357092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057400" y="3387961"/>
            <a:ext cx="5841153" cy="730766"/>
          </a:xfrm>
          <a:prstGeom prst="rect">
            <a:avLst/>
          </a:prstGeom>
          <a:solidFill>
            <a:srgbClr val="206DA3">
              <a:alpha val="54000"/>
            </a:srgbClr>
          </a:solidFill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i="1" kern="1200">
                <a:solidFill>
                  <a:srgbClr val="206DA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l’infiltration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246" y="3445605"/>
            <a:ext cx="687388" cy="61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lideHeade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74064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16510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>
                <a:solidFill>
                  <a:schemeClr val="bg1"/>
                </a:solidFill>
              </a:rPr>
              <a:t>Électricité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Installations </a:t>
            </a:r>
            <a:r>
              <a:rPr lang="en-US" sz="2000" b="1" dirty="0" err="1" smtClean="0">
                <a:solidFill>
                  <a:schemeClr val="bg1"/>
                </a:solidFill>
              </a:rPr>
              <a:t>commerciales</a:t>
            </a:r>
            <a:r>
              <a:rPr lang="en-US" sz="2000" b="1" dirty="0" smtClean="0">
                <a:solidFill>
                  <a:schemeClr val="bg1"/>
                </a:solidFill>
              </a:rPr>
              <a:t> et </a:t>
            </a:r>
            <a:r>
              <a:rPr lang="en-US" sz="2000" b="1" dirty="0" err="1" smtClean="0">
                <a:solidFill>
                  <a:schemeClr val="bg1"/>
                </a:solidFill>
              </a:rPr>
              <a:t>institutionnelles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457200" y="6461125"/>
            <a:ext cx="21336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 smtClean="0"/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7" name="Picture 107" descr="background_ChemIndustr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79700" y="990600"/>
            <a:ext cx="4313238" cy="83820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Protection </a:t>
            </a:r>
            <a:r>
              <a:rPr lang="en-US" sz="2200" i="1" dirty="0" err="1" smtClean="0">
                <a:ea typeface="ＭＳ Ｐゴシック" pitchFamily="34" charset="-128"/>
              </a:rPr>
              <a:t>contre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r>
              <a:rPr lang="en-US" sz="2200" i="1" dirty="0" err="1" smtClean="0">
                <a:ea typeface="ＭＳ Ｐゴシック" pitchFamily="34" charset="-128"/>
              </a:rPr>
              <a:t>l’infiltration</a:t>
            </a:r>
            <a:r>
              <a:rPr lang="en-US" sz="2200" i="1" dirty="0" smtClean="0">
                <a:ea typeface="ＭＳ Ｐゴシック" pitchFamily="34" charset="-128"/>
              </a:rPr>
              <a:t/>
            </a:r>
            <a:br>
              <a:rPr lang="en-US" sz="2200" i="1" dirty="0" smtClean="0">
                <a:ea typeface="ＭＳ Ｐゴシック" pitchFamily="34" charset="-128"/>
              </a:rPr>
            </a:br>
            <a:r>
              <a:rPr lang="en-US" sz="2200" i="1" dirty="0" smtClean="0">
                <a:ea typeface="ＭＳ Ｐゴシック" pitchFamily="34" charset="-128"/>
              </a:rPr>
              <a:t>des </a:t>
            </a:r>
            <a:r>
              <a:rPr lang="en-US" sz="2200" i="1" dirty="0" err="1" smtClean="0">
                <a:ea typeface="ＭＳ Ｐゴシック" pitchFamily="34" charset="-128"/>
              </a:rPr>
              <a:t>liquides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316419" name="TextBox 33"/>
          <p:cNvSpPr txBox="1">
            <a:spLocks noChangeArrowheads="1"/>
          </p:cNvSpPr>
          <p:nvPr/>
        </p:nvSpPr>
        <p:spPr bwMode="auto">
          <a:xfrm>
            <a:off x="4724400" y="4267200"/>
            <a:ext cx="2209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cs typeface="Arial" charset="0"/>
              </a:rPr>
              <a:t>PMA</a:t>
            </a:r>
            <a:r>
              <a:rPr lang="en-US" sz="1000" b="1" baseline="30000" dirty="0" err="1" smtClean="0">
                <a:solidFill>
                  <a:srgbClr val="000000"/>
                </a:solidFill>
                <a:cs typeface="Arial" charset="0"/>
              </a:rPr>
              <a:t>md</a:t>
            </a:r>
            <a:endParaRPr lang="en-US" sz="1000" b="1" baseline="30000" dirty="0">
              <a:solidFill>
                <a:srgbClr val="000000"/>
              </a:solidFill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Systèmes</a:t>
            </a: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 de conduits </a:t>
            </a: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flexibles</a:t>
            </a: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en nylon</a:t>
            </a:r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6420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2044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00"/>
                </a:solidFill>
                <a:cs typeface="Arial" charset="0"/>
              </a:rPr>
              <a:t>Division </a:t>
            </a:r>
            <a:r>
              <a:rPr lang="en-US" sz="1200" b="1" i="1" dirty="0" err="1" smtClean="0">
                <a:solidFill>
                  <a:srgbClr val="000000"/>
                </a:solidFill>
                <a:cs typeface="Arial" charset="0"/>
              </a:rPr>
              <a:t>électrique</a:t>
            </a:r>
            <a:endParaRPr lang="en-US" sz="1200" b="1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6421" name="TextBox 68"/>
          <p:cNvSpPr txBox="1">
            <a:spLocks noChangeArrowheads="1"/>
          </p:cNvSpPr>
          <p:nvPr/>
        </p:nvSpPr>
        <p:spPr bwMode="auto">
          <a:xfrm>
            <a:off x="7315200" y="1312863"/>
            <a:ext cx="203835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i="1" baseline="30000" dirty="0" smtClean="0">
                <a:solidFill>
                  <a:srgbClr val="000000"/>
                </a:solidFill>
                <a:cs typeface="Arial" charset="0"/>
              </a:rPr>
              <a:t>Marques</a:t>
            </a:r>
            <a:r>
              <a:rPr lang="en-US" sz="1700" b="1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700" b="1" i="1" baseline="30000" dirty="0" smtClean="0">
                <a:solidFill>
                  <a:srgbClr val="000000"/>
                </a:solidFill>
                <a:cs typeface="Arial" charset="0"/>
              </a:rPr>
              <a:t>Thomas </a:t>
            </a:r>
            <a:r>
              <a:rPr lang="en-US" sz="1700" b="1" i="1" baseline="30000" dirty="0">
                <a:solidFill>
                  <a:srgbClr val="000000"/>
                </a:solidFill>
                <a:cs typeface="Arial" charset="0"/>
              </a:rPr>
              <a:t>&amp; Betts </a:t>
            </a:r>
            <a:br>
              <a:rPr lang="en-US" sz="1700" b="1" i="1" baseline="30000" dirty="0">
                <a:solidFill>
                  <a:srgbClr val="000000"/>
                </a:solidFill>
                <a:cs typeface="Arial" charset="0"/>
              </a:rPr>
            </a:br>
            <a:r>
              <a:rPr lang="en-US" sz="1700" b="1" i="1" baseline="30000" dirty="0" smtClean="0">
                <a:solidFill>
                  <a:srgbClr val="000000"/>
                </a:solidFill>
                <a:cs typeface="Arial" charset="0"/>
              </a:rPr>
              <a:t>protection pour la protection </a:t>
            </a:r>
            <a:r>
              <a:rPr lang="en-US" sz="1700" b="1" i="1" baseline="30000" dirty="0" err="1" smtClean="0">
                <a:solidFill>
                  <a:srgbClr val="000000"/>
                </a:solidFill>
                <a:cs typeface="Arial" charset="0"/>
              </a:rPr>
              <a:t>contre</a:t>
            </a:r>
            <a:r>
              <a:rPr lang="en-US" sz="1700" b="1" i="1" baseline="30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700" b="1" i="1" baseline="30000" dirty="0" err="1" smtClean="0">
                <a:solidFill>
                  <a:srgbClr val="000000"/>
                </a:solidFill>
                <a:cs typeface="Arial" charset="0"/>
              </a:rPr>
              <a:t>l’infiltration</a:t>
            </a:r>
            <a:r>
              <a:rPr lang="en-US" sz="1700" b="1" i="1" baseline="30000" dirty="0" smtClean="0">
                <a:solidFill>
                  <a:srgbClr val="000000"/>
                </a:solidFill>
                <a:cs typeface="Arial" charset="0"/>
              </a:rPr>
              <a:t> des </a:t>
            </a:r>
            <a:r>
              <a:rPr lang="en-US" sz="1700" b="1" i="1" baseline="30000" dirty="0" err="1" smtClean="0">
                <a:solidFill>
                  <a:srgbClr val="000000"/>
                </a:solidFill>
                <a:cs typeface="Arial" charset="0"/>
              </a:rPr>
              <a:t>lilquides</a:t>
            </a:r>
            <a:endParaRPr lang="en-US" sz="1700" b="1" i="1" baseline="300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1642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8715" y="3251772"/>
            <a:ext cx="88423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6455" y="3262313"/>
            <a:ext cx="8636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8684" y="3341005"/>
            <a:ext cx="1400270" cy="82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6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7350" y="5065713"/>
            <a:ext cx="118268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4953000"/>
            <a:ext cx="1174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29" name="TextBox 22"/>
          <p:cNvSpPr txBox="1">
            <a:spLocks noChangeArrowheads="1"/>
          </p:cNvSpPr>
          <p:nvPr/>
        </p:nvSpPr>
        <p:spPr bwMode="auto">
          <a:xfrm>
            <a:off x="2695575" y="1943100"/>
            <a:ext cx="4086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L’impact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financier qui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résulte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de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l’infiltration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de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liquides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dans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un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système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électrique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peut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être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très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significatif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—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que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le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résultat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soit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du temps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d’arrêt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ou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le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remplacement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de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composants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cs typeface="Arial" charset="0"/>
              </a:rPr>
              <a:t>endommagés</a:t>
            </a: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. </a:t>
            </a:r>
            <a:endParaRPr lang="en-US" sz="12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6430" name="TextBox 30"/>
          <p:cNvSpPr txBox="1">
            <a:spLocks noChangeArrowheads="1"/>
          </p:cNvSpPr>
          <p:nvPr/>
        </p:nvSpPr>
        <p:spPr bwMode="auto">
          <a:xfrm>
            <a:off x="4724400" y="5791200"/>
            <a:ext cx="21923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cs typeface="Arial" charset="0"/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  <a:cs typeface="Arial" charset="0"/>
              </a:rPr>
              <a:t>Kon</a:t>
            </a:r>
            <a:r>
              <a:rPr lang="en-US" sz="1000" b="1" baseline="30000" dirty="0" err="1" smtClean="0">
                <a:solidFill>
                  <a:srgbClr val="000000"/>
                </a:solidFill>
                <a:cs typeface="Arial" charset="0"/>
              </a:rPr>
              <a:t>mc</a:t>
            </a: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Produits</a:t>
            </a: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isolants</a:t>
            </a: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 pour</a:t>
            </a:r>
            <a:br>
              <a:rPr lang="en-US" sz="10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fils</a:t>
            </a: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 et </a:t>
            </a: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connecteurs</a:t>
            </a:r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6431" name="TextBox 29"/>
          <p:cNvSpPr txBox="1">
            <a:spLocks noChangeArrowheads="1"/>
          </p:cNvSpPr>
          <p:nvPr/>
        </p:nvSpPr>
        <p:spPr bwMode="auto">
          <a:xfrm>
            <a:off x="2692527" y="4267200"/>
            <a:ext cx="218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cs typeface="Arial" charset="0"/>
              </a:rPr>
              <a:t>Red•Dot</a:t>
            </a:r>
            <a:r>
              <a:rPr lang="en-US" sz="1000" b="1" baseline="30000" dirty="0" err="1" smtClean="0">
                <a:solidFill>
                  <a:srgbClr val="000000"/>
                </a:solidFill>
                <a:cs typeface="Arial" charset="0"/>
              </a:rPr>
              <a:t>md</a:t>
            </a:r>
            <a:endParaRPr lang="en-US" sz="1000" b="1" baseline="30000" dirty="0">
              <a:solidFill>
                <a:srgbClr val="000000"/>
              </a:solidFill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Couvercles</a:t>
            </a: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 Code </a:t>
            </a: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Keeper</a:t>
            </a:r>
            <a:r>
              <a:rPr lang="en-US" sz="1000" baseline="30000" dirty="0" err="1" smtClean="0">
                <a:solidFill>
                  <a:srgbClr val="000000"/>
                </a:solidFill>
                <a:cs typeface="Arial" charset="0"/>
              </a:rPr>
              <a:t>mc</a:t>
            </a:r>
            <a:r>
              <a:rPr lang="en-US" sz="1000" baseline="30000" dirty="0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baseline="300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étanches</a:t>
            </a: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 en service</a:t>
            </a:r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6432" name="TextBox 32"/>
          <p:cNvSpPr txBox="1">
            <a:spLocks noChangeArrowheads="1"/>
          </p:cNvSpPr>
          <p:nvPr/>
        </p:nvSpPr>
        <p:spPr bwMode="auto">
          <a:xfrm>
            <a:off x="2655220" y="5821402"/>
            <a:ext cx="17954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cs typeface="Arial" charset="0"/>
              </a:rPr>
              <a:t>Homac</a:t>
            </a:r>
            <a:r>
              <a:rPr lang="en-US" sz="1000" b="1" baseline="30000" dirty="0" err="1" smtClean="0">
                <a:solidFill>
                  <a:srgbClr val="000000"/>
                </a:solidFill>
                <a:cs typeface="Arial" charset="0"/>
              </a:rPr>
              <a:t>md</a:t>
            </a:r>
            <a:endParaRPr lang="en-US" sz="1000" b="1" dirty="0">
              <a:solidFill>
                <a:srgbClr val="000000"/>
              </a:solidFill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Connecteurs</a:t>
            </a: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 multiport</a:t>
            </a:r>
            <a:br>
              <a:rPr lang="en-US" sz="10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Flood-</a:t>
            </a:r>
            <a:r>
              <a:rPr lang="en-US" sz="1000" dirty="0" err="1" smtClean="0">
                <a:solidFill>
                  <a:srgbClr val="000000"/>
                </a:solidFill>
                <a:cs typeface="Arial" charset="0"/>
              </a:rPr>
              <a:t>Seal</a:t>
            </a:r>
            <a:r>
              <a:rPr lang="en-US" sz="1000" b="1" baseline="30000" dirty="0" err="1" smtClean="0">
                <a:solidFill>
                  <a:srgbClr val="000000"/>
                </a:solidFill>
                <a:cs typeface="Arial" charset="0"/>
              </a:rPr>
              <a:t>mc</a:t>
            </a:r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the Commercial &amp; Institutional Facilities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102668"/>
              </p:ext>
            </p:extLst>
          </p:nvPr>
        </p:nvGraphicFramePr>
        <p:xfrm>
          <a:off x="317500" y="2041410"/>
          <a:ext cx="2008279" cy="259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Acrobat Document" r:id="rId10" imgW="7779960" imgH="10051560" progId="AcroExch.Document.7">
                  <p:embed/>
                </p:oleObj>
              </mc:Choice>
              <mc:Fallback>
                <p:oleObj name="Acrobat Document" r:id="rId10" imgW="7779960" imgH="10051560" progId="AcroExch.Document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2041410"/>
                        <a:ext cx="2008279" cy="25991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ontent Placeholder 3"/>
          <p:cNvSpPr txBox="1">
            <a:spLocks/>
          </p:cNvSpPr>
          <p:nvPr/>
        </p:nvSpPr>
        <p:spPr>
          <a:xfrm>
            <a:off x="7296150" y="2209800"/>
            <a:ext cx="19431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6DA3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Elastimold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Emergi-Lite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Homac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Iberville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Kopex-Ex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mc</a:t>
            </a:r>
            <a:endParaRPr lang="en-US" sz="1000" b="1" baseline="30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Ocal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mc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PMA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Ready-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Lite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Red•Dot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Reznor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dirty="0" smtClean="0">
              <a:latin typeface="+mj-lt"/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smtClean="0">
                <a:latin typeface="+mj-lt"/>
                <a:cs typeface="Arial" pitchFamily="34" charset="0"/>
              </a:rPr>
              <a:t>Shrink-</a:t>
            </a:r>
            <a:r>
              <a:rPr lang="en-US" sz="1000" b="1" dirty="0" err="1" smtClean="0">
                <a:latin typeface="+mj-lt"/>
                <a:cs typeface="Arial" pitchFamily="34" charset="0"/>
              </a:rPr>
              <a:t>Kon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mc</a:t>
            </a:r>
            <a:endParaRPr lang="en-US" dirty="0"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+mj-lt"/>
                <a:cs typeface="Arial" pitchFamily="34" charset="0"/>
              </a:rPr>
              <a:t>Sta-Kon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dirty="0">
              <a:cs typeface="Arial" pitchFamily="34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+mj-lt"/>
                <a:cs typeface="Arial" pitchFamily="34" charset="0"/>
              </a:rPr>
              <a:t>Raccords</a:t>
            </a:r>
            <a:r>
              <a:rPr lang="en-US" sz="1000" b="1" dirty="0" smtClean="0">
                <a:latin typeface="+mj-lt"/>
                <a:cs typeface="Arial" pitchFamily="34" charset="0"/>
              </a:rPr>
              <a:t> </a:t>
            </a:r>
            <a:r>
              <a:rPr lang="en-US" sz="1000" b="1" dirty="0" err="1" smtClean="0">
                <a:latin typeface="+mj-lt"/>
                <a:cs typeface="Arial" pitchFamily="34" charset="0"/>
              </a:rPr>
              <a:t>T&amp;B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374107"/>
            <a:ext cx="1618236" cy="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41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Merci de </a:t>
            </a:r>
            <a:r>
              <a:rPr lang="en-US" dirty="0" err="1" smtClean="0"/>
              <a:t>votre</a:t>
            </a:r>
            <a:r>
              <a:rPr lang="en-US" dirty="0" smtClean="0"/>
              <a:t> attention 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315200" cy="4114800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endParaRPr lang="en-US" dirty="0"/>
          </a:p>
          <a:p>
            <a:pPr algn="ctr">
              <a:spcBef>
                <a:spcPts val="1200"/>
              </a:spcBef>
            </a:pPr>
            <a:endParaRPr lang="en-US" dirty="0"/>
          </a:p>
          <a:p>
            <a:pPr marL="0" indent="0" algn="ctr">
              <a:spcBef>
                <a:spcPts val="1200"/>
              </a:spcBef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12" y="5791200"/>
            <a:ext cx="1653663" cy="37147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32108"/>
              </p:ext>
            </p:extLst>
          </p:nvPr>
        </p:nvGraphicFramePr>
        <p:xfrm>
          <a:off x="3371055" y="2133600"/>
          <a:ext cx="2390776" cy="3094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Acrobat Document" r:id="rId4" imgW="7779960" imgH="10051560" progId="AcroExch.Document.7">
                  <p:embed/>
                </p:oleObj>
              </mc:Choice>
              <mc:Fallback>
                <p:oleObj name="Acrobat Document" r:id="rId4" imgW="7779960" imgH="10051560" progId="AcroExch.Document.7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055" y="2133600"/>
                        <a:ext cx="2390776" cy="30942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17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mercial_FullRes_2612_Flat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850" y="1525858"/>
            <a:ext cx="7879149" cy="4646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4495800" cy="762000"/>
          </a:xfrm>
        </p:spPr>
        <p:txBody>
          <a:bodyPr/>
          <a:lstStyle/>
          <a:p>
            <a:r>
              <a:rPr lang="en-US" dirty="0" smtClean="0"/>
              <a:t>Solutions techniques T&amp;B pour </a:t>
            </a:r>
            <a:r>
              <a:rPr lang="en-US" dirty="0" err="1" smtClean="0"/>
              <a:t>chacun</a:t>
            </a:r>
            <a:r>
              <a:rPr lang="en-US" dirty="0" smtClean="0"/>
              <a:t> de </a:t>
            </a:r>
            <a:r>
              <a:rPr lang="en-US" dirty="0" err="1" smtClean="0"/>
              <a:t>vos</a:t>
            </a:r>
            <a:r>
              <a:rPr lang="en-US" dirty="0" smtClean="0"/>
              <a:t> </a:t>
            </a:r>
            <a:r>
              <a:rPr lang="en-US" dirty="0" err="1" smtClean="0"/>
              <a:t>projets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2133600" cy="3810000"/>
          </a:xfrm>
        </p:spPr>
        <p:txBody>
          <a:bodyPr/>
          <a:lstStyle/>
          <a:p>
            <a:r>
              <a:rPr lang="en-US" dirty="0" err="1" smtClean="0"/>
              <a:t>Soins</a:t>
            </a:r>
            <a:r>
              <a:rPr lang="en-US" dirty="0" smtClean="0"/>
              <a:t> de la santé</a:t>
            </a:r>
            <a:endParaRPr lang="en-US" dirty="0"/>
          </a:p>
          <a:p>
            <a:r>
              <a:rPr lang="en-US" dirty="0" err="1" smtClean="0"/>
              <a:t>Éducation</a:t>
            </a:r>
            <a:endParaRPr lang="en-US" dirty="0"/>
          </a:p>
          <a:p>
            <a:r>
              <a:rPr lang="en-US" dirty="0" err="1" smtClean="0"/>
              <a:t>Détail</a:t>
            </a:r>
            <a:endParaRPr lang="en-US" dirty="0"/>
          </a:p>
          <a:p>
            <a:r>
              <a:rPr lang="en-US" dirty="0" err="1" smtClean="0"/>
              <a:t>Hospitalité</a:t>
            </a:r>
            <a:endParaRPr lang="en-US" dirty="0"/>
          </a:p>
          <a:p>
            <a:r>
              <a:rPr lang="en-US" dirty="0" err="1" smtClean="0"/>
              <a:t>Bureaux</a:t>
            </a:r>
            <a:endParaRPr lang="en-US" dirty="0"/>
          </a:p>
          <a:p>
            <a:r>
              <a:rPr lang="en-US" dirty="0" err="1" smtClean="0"/>
              <a:t>Centres</a:t>
            </a:r>
            <a:r>
              <a:rPr lang="en-US" dirty="0" smtClean="0"/>
              <a:t> de</a:t>
            </a:r>
            <a:br>
              <a:rPr lang="en-US" dirty="0" smtClean="0"/>
            </a:br>
            <a:r>
              <a:rPr lang="en-US" dirty="0" err="1" smtClean="0"/>
              <a:t>données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71600"/>
            <a:ext cx="6858000" cy="579438"/>
          </a:xfrm>
        </p:spPr>
        <p:txBody>
          <a:bodyPr/>
          <a:lstStyle/>
          <a:p>
            <a:r>
              <a:rPr lang="fr-FR" dirty="0" smtClean="0"/>
              <a:t>Questions relatives aux systèmes électriques dans les édifices commerciaux et institutionnels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smtClean="0"/>
              <a:t>Service </a:t>
            </a:r>
            <a:r>
              <a:rPr lang="en-US" dirty="0" err="1" smtClean="0"/>
              <a:t>continu</a:t>
            </a:r>
            <a:r>
              <a:rPr lang="en-US" dirty="0" smtClean="0"/>
              <a:t> et </a:t>
            </a:r>
            <a:r>
              <a:rPr lang="en-US" dirty="0" err="1" smtClean="0"/>
              <a:t>viabilité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 </a:t>
            </a: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err="1" smtClean="0"/>
              <a:t>Sécurité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err="1" smtClean="0"/>
              <a:t>Qualité</a:t>
            </a:r>
            <a:r>
              <a:rPr lang="en-US" dirty="0" smtClean="0"/>
              <a:t>, </a:t>
            </a:r>
            <a:r>
              <a:rPr lang="en-US" dirty="0" err="1" smtClean="0"/>
              <a:t>efficacité</a:t>
            </a:r>
            <a:r>
              <a:rPr lang="en-US" dirty="0" smtClean="0"/>
              <a:t> et </a:t>
            </a:r>
            <a:r>
              <a:rPr lang="en-US" dirty="0" err="1" smtClean="0"/>
              <a:t>fiabilité</a:t>
            </a:r>
            <a:r>
              <a:rPr lang="en-US" dirty="0" smtClean="0"/>
              <a:t> de </a:t>
            </a:r>
            <a:r>
              <a:rPr lang="en-US" dirty="0" err="1" smtClean="0"/>
              <a:t>l’alimentation</a:t>
            </a:r>
            <a:endParaRPr lang="en-US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smtClean="0"/>
              <a:t>Protection </a:t>
            </a:r>
            <a:r>
              <a:rPr lang="en-US" dirty="0" err="1" smtClean="0"/>
              <a:t>contre</a:t>
            </a:r>
            <a:r>
              <a:rPr lang="en-US" dirty="0" smtClean="0"/>
              <a:t> </a:t>
            </a:r>
            <a:r>
              <a:rPr lang="en-US" dirty="0" err="1" smtClean="0"/>
              <a:t>l’infiltration</a:t>
            </a:r>
            <a:r>
              <a:rPr lang="en-US" dirty="0" smtClean="0"/>
              <a:t> des </a:t>
            </a:r>
            <a:r>
              <a:rPr lang="en-US" dirty="0" err="1" smtClean="0"/>
              <a:t>liquides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dirty="0"/>
          </a:p>
        </p:txBody>
      </p:sp>
      <p:pic>
        <p:nvPicPr>
          <p:cNvPr id="5" name="Picture 17" descr="Safet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02" y="3768420"/>
            <a:ext cx="4333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Continuou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52" y="2237452"/>
            <a:ext cx="4206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GroundBon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95" y="3274630"/>
            <a:ext cx="4064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Powe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14" y="4282385"/>
            <a:ext cx="4365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 descr="CostReduct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664" y="2757224"/>
            <a:ext cx="4238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08" y="4800600"/>
            <a:ext cx="43338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7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013" y="1651000"/>
            <a:ext cx="6348305" cy="4436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863801"/>
            <a:ext cx="5684518" cy="775961"/>
          </a:xfrm>
        </p:spPr>
        <p:txBody>
          <a:bodyPr/>
          <a:lstStyle/>
          <a:p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</p:txBody>
      </p:sp>
      <p:pic>
        <p:nvPicPr>
          <p:cNvPr id="4" name="Picture 21" descr="CostReduc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971800"/>
            <a:ext cx="69056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9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</a:t>
            </a:r>
            <a:br>
              <a:rPr lang="en-US" dirty="0" smtClean="0"/>
            </a:br>
            <a:r>
              <a:rPr lang="en-US" dirty="0" smtClean="0"/>
              <a:t>des </a:t>
            </a:r>
            <a:r>
              <a:rPr lang="en-US" dirty="0" err="1" smtClean="0"/>
              <a:t>projets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981200"/>
            <a:ext cx="4343400" cy="18315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La plus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partie</a:t>
            </a:r>
            <a:r>
              <a:rPr lang="en-US" dirty="0" smtClean="0"/>
              <a:t> du temps d’un entrepreneur </a:t>
            </a:r>
            <a:r>
              <a:rPr lang="en-US" dirty="0" err="1" smtClean="0"/>
              <a:t>électricien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consacrée</a:t>
            </a:r>
            <a:r>
              <a:rPr lang="en-US" dirty="0" smtClean="0"/>
              <a:t> à des </a:t>
            </a:r>
            <a:r>
              <a:rPr lang="en-US" dirty="0" err="1" smtClean="0"/>
              <a:t>tâches</a:t>
            </a:r>
            <a:r>
              <a:rPr lang="en-US" dirty="0" smtClean="0"/>
              <a:t> à forte </a:t>
            </a:r>
            <a:r>
              <a:rPr lang="en-US" dirty="0" err="1" smtClean="0"/>
              <a:t>intensité</a:t>
            </a:r>
            <a:r>
              <a:rPr lang="en-US" dirty="0" smtClean="0"/>
              <a:t> de main-d’oeuvre, </a:t>
            </a:r>
            <a:r>
              <a:rPr lang="en-US" dirty="0" err="1" smtClean="0"/>
              <a:t>soit</a:t>
            </a:r>
            <a:r>
              <a:rPr lang="en-US" dirty="0" smtClean="0"/>
              <a:t> le montage des </a:t>
            </a:r>
            <a:r>
              <a:rPr lang="en-US" dirty="0" err="1" smtClean="0"/>
              <a:t>milliers</a:t>
            </a:r>
            <a:r>
              <a:rPr lang="en-US" dirty="0" smtClean="0"/>
              <a:t> de </a:t>
            </a:r>
            <a:r>
              <a:rPr lang="en-US" dirty="0" err="1" smtClean="0"/>
              <a:t>composants</a:t>
            </a:r>
            <a:r>
              <a:rPr lang="en-US" dirty="0" smtClean="0"/>
              <a:t> qui </a:t>
            </a:r>
            <a:r>
              <a:rPr lang="en-US" dirty="0" err="1" smtClean="0"/>
              <a:t>doivent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installés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un </a:t>
            </a:r>
            <a:r>
              <a:rPr lang="en-US" dirty="0" err="1" smtClean="0"/>
              <a:t>mur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un plafond pour </a:t>
            </a:r>
            <a:r>
              <a:rPr lang="en-US" dirty="0" err="1" smtClean="0"/>
              <a:t>acheminer</a:t>
            </a:r>
            <a:r>
              <a:rPr lang="en-US" dirty="0" smtClean="0"/>
              <a:t>, </a:t>
            </a:r>
            <a:r>
              <a:rPr lang="en-US" dirty="0" err="1" smtClean="0"/>
              <a:t>raccorder</a:t>
            </a:r>
            <a:r>
              <a:rPr lang="en-US" dirty="0" smtClean="0"/>
              <a:t>, supporter et </a:t>
            </a:r>
            <a:r>
              <a:rPr lang="en-US" dirty="0" err="1" smtClean="0"/>
              <a:t>protéger</a:t>
            </a:r>
            <a:r>
              <a:rPr lang="en-US" dirty="0" smtClean="0"/>
              <a:t> un </a:t>
            </a:r>
            <a:r>
              <a:rPr lang="en-US" dirty="0" err="1" smtClean="0"/>
              <a:t>système</a:t>
            </a:r>
            <a:r>
              <a:rPr lang="en-US" dirty="0" smtClean="0"/>
              <a:t> </a:t>
            </a:r>
            <a:r>
              <a:rPr lang="en-US" dirty="0" err="1" smtClean="0"/>
              <a:t>électrique</a:t>
            </a:r>
            <a:r>
              <a:rPr lang="en-US" dirty="0" smtClean="0"/>
              <a:t> </a:t>
            </a:r>
            <a:r>
              <a:rPr lang="en-US" dirty="0" err="1" smtClean="0"/>
              <a:t>complexe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un </a:t>
            </a:r>
            <a:r>
              <a:rPr lang="en-US" dirty="0" err="1" smtClean="0"/>
              <a:t>édifice</a:t>
            </a:r>
            <a:r>
              <a:rPr lang="en-US" dirty="0" smtClean="0"/>
              <a:t> commercial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institutionnel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Sans dire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manutention</a:t>
            </a:r>
            <a:r>
              <a:rPr lang="en-US" dirty="0" smtClean="0"/>
              <a:t> des </a:t>
            </a:r>
            <a:r>
              <a:rPr lang="en-US" dirty="0" err="1" smtClean="0"/>
              <a:t>matériaux</a:t>
            </a:r>
            <a:r>
              <a:rPr lang="en-US" dirty="0" smtClean="0"/>
              <a:t> — le transport de </a:t>
            </a:r>
            <a:r>
              <a:rPr lang="en-US" dirty="0" err="1" smtClean="0"/>
              <a:t>tous</a:t>
            </a:r>
            <a:r>
              <a:rPr lang="en-US" dirty="0" smtClean="0"/>
              <a:t> les </a:t>
            </a:r>
            <a:r>
              <a:rPr lang="en-US" dirty="0" err="1" smtClean="0"/>
              <a:t>composants</a:t>
            </a:r>
            <a:r>
              <a:rPr lang="en-US" dirty="0" smtClean="0"/>
              <a:t> au bon </a:t>
            </a:r>
            <a:r>
              <a:rPr lang="en-US" dirty="0" err="1" smtClean="0"/>
              <a:t>endroit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site </a:t>
            </a:r>
            <a:r>
              <a:rPr lang="en-US" dirty="0"/>
              <a:t>— </a:t>
            </a:r>
            <a:r>
              <a:rPr lang="en-US" dirty="0" err="1" smtClean="0"/>
              <a:t>prend</a:t>
            </a:r>
            <a:r>
              <a:rPr lang="en-US" dirty="0" smtClean="0"/>
              <a:t> </a:t>
            </a:r>
            <a:r>
              <a:rPr lang="en-US" dirty="0" err="1" smtClean="0"/>
              <a:t>également</a:t>
            </a:r>
            <a:r>
              <a:rPr lang="en-US" dirty="0" smtClean="0"/>
              <a:t> beaucoup de temps et </a:t>
            </a:r>
            <a:r>
              <a:rPr lang="en-US" dirty="0" err="1" smtClean="0"/>
              <a:t>exige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large part de main-d’oeuvre.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Reznor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smtClean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Superstrut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Chemins</a:t>
            </a:r>
            <a:r>
              <a:rPr lang="en-US" dirty="0" smtClean="0"/>
              <a:t> de </a:t>
            </a:r>
            <a:r>
              <a:rPr lang="en-US" dirty="0" err="1" smtClean="0"/>
              <a:t>câbles</a:t>
            </a:r>
            <a:r>
              <a:rPr lang="en-US" dirty="0" smtClean="0"/>
              <a:t> </a:t>
            </a:r>
            <a:r>
              <a:rPr lang="en-US" dirty="0" err="1" smtClean="0"/>
              <a:t>T&amp;B</a:t>
            </a:r>
            <a:r>
              <a:rPr lang="en-US" baseline="30000" dirty="0" err="1" smtClean="0"/>
              <a:t>md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Betts </a:t>
            </a:r>
            <a:br>
              <a:rPr lang="en-US" dirty="0"/>
            </a:br>
            <a:r>
              <a:rPr lang="en-US" dirty="0" smtClean="0"/>
              <a:t>pour la </a:t>
            </a:r>
            <a:r>
              <a:rPr lang="en-US" dirty="0" err="1" smtClean="0"/>
              <a:t>réduction</a:t>
            </a:r>
            <a:r>
              <a:rPr lang="en-US" dirty="0" smtClean="0"/>
              <a:t> du</a:t>
            </a:r>
            <a:br>
              <a:rPr lang="en-US" dirty="0" smtClean="0"/>
            </a:b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</p:txBody>
      </p:sp>
      <p:pic>
        <p:nvPicPr>
          <p:cNvPr id="6" name="Picture 5" descr="Building_Conduit_Inside_is17809023_R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073" y="2044388"/>
            <a:ext cx="2032000" cy="2595757"/>
          </a:xfrm>
          <a:prstGeom prst="rect">
            <a:avLst/>
          </a:prstGeom>
        </p:spPr>
      </p:pic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3570365" y="4781377"/>
            <a:ext cx="218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Carlon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> </a:t>
            </a:r>
          </a:p>
          <a:p>
            <a:pPr algn="ctr"/>
            <a:r>
              <a:rPr lang="en-US" sz="1000" dirty="0" err="1" smtClean="0"/>
              <a:t>Système</a:t>
            </a:r>
            <a:r>
              <a:rPr lang="en-US" sz="1000" dirty="0" smtClean="0"/>
              <a:t> TENM</a:t>
            </a:r>
            <a:endParaRPr lang="en-US" sz="1000" dirty="0"/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2286000" y="5638800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Iberville</a:t>
            </a:r>
            <a:r>
              <a:rPr lang="en-US" sz="1000" b="1" baseline="30000" dirty="0" err="1" smtClean="0"/>
              <a:t>md</a:t>
            </a:r>
            <a:endParaRPr lang="en-US" sz="1000" b="1" dirty="0" smtClean="0"/>
          </a:p>
          <a:p>
            <a:pPr algn="ctr"/>
            <a:r>
              <a:rPr lang="en-US" sz="900" dirty="0" err="1" smtClean="0"/>
              <a:t>Boîtes</a:t>
            </a:r>
            <a:r>
              <a:rPr lang="en-US" sz="900" dirty="0" smtClean="0"/>
              <a:t> pour </a:t>
            </a:r>
            <a:r>
              <a:rPr lang="en-US" sz="900" dirty="0" err="1" smtClean="0"/>
              <a:t>colombages</a:t>
            </a:r>
            <a:r>
              <a:rPr lang="en-US" sz="900" dirty="0" smtClean="0"/>
              <a:t> en </a:t>
            </a:r>
            <a:r>
              <a:rPr lang="en-US" sz="900" dirty="0" err="1" smtClean="0"/>
              <a:t>acier</a:t>
            </a:r>
            <a:endParaRPr lang="en-US" sz="900" dirty="0"/>
          </a:p>
        </p:txBody>
      </p:sp>
      <p:sp>
        <p:nvSpPr>
          <p:cNvPr id="9" name="TextBox 33"/>
          <p:cNvSpPr txBox="1">
            <a:spLocks noChangeArrowheads="1"/>
          </p:cNvSpPr>
          <p:nvPr/>
        </p:nvSpPr>
        <p:spPr bwMode="auto">
          <a:xfrm>
            <a:off x="4648200" y="5791200"/>
            <a:ext cx="252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Superstrut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1000" dirty="0" err="1" smtClean="0"/>
              <a:t>Système</a:t>
            </a:r>
            <a:r>
              <a:rPr lang="en-US" sz="1000" dirty="0" smtClean="0"/>
              <a:t> </a:t>
            </a:r>
            <a:r>
              <a:rPr lang="en-US" sz="1000" dirty="0" err="1" smtClean="0"/>
              <a:t>modulaire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de structures </a:t>
            </a:r>
            <a:r>
              <a:rPr lang="en-US" sz="1000" dirty="0" err="1" smtClean="0"/>
              <a:t>métalliques</a:t>
            </a:r>
            <a:endParaRPr lang="en-US" sz="1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814" y="3837012"/>
            <a:ext cx="983786" cy="983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467419"/>
            <a:ext cx="1219200" cy="1219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341" y="4425498"/>
            <a:ext cx="609970" cy="6099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65" y="4906637"/>
            <a:ext cx="523861" cy="785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65" y="4739711"/>
            <a:ext cx="1222670" cy="12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goût</a:t>
            </a:r>
            <a:r>
              <a:rPr lang="en-US" dirty="0" smtClean="0"/>
              <a:t> global</a:t>
            </a:r>
            <a:br>
              <a:rPr lang="en-US" dirty="0" smtClean="0"/>
            </a:br>
            <a:r>
              <a:rPr lang="en-US" dirty="0" smtClean="0"/>
              <a:t>des </a:t>
            </a:r>
            <a:r>
              <a:rPr lang="en-US" dirty="0" err="1" smtClean="0"/>
              <a:t>projets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996" y="1908107"/>
            <a:ext cx="42672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Comme</a:t>
            </a:r>
            <a:r>
              <a:rPr lang="en-US" dirty="0" smtClean="0"/>
              <a:t> </a:t>
            </a:r>
            <a:r>
              <a:rPr lang="en-US" dirty="0" err="1" smtClean="0"/>
              <a:t>l’environnement</a:t>
            </a:r>
            <a:r>
              <a:rPr lang="en-US" dirty="0" smtClean="0"/>
              <a:t> </a:t>
            </a:r>
            <a:r>
              <a:rPr lang="en-US" dirty="0" err="1" smtClean="0"/>
              <a:t>économique</a:t>
            </a:r>
            <a:r>
              <a:rPr lang="en-US" dirty="0" smtClean="0"/>
              <a:t> pose beaucoup de </a:t>
            </a:r>
            <a:r>
              <a:rPr lang="en-US" dirty="0" err="1" smtClean="0"/>
              <a:t>défis</a:t>
            </a:r>
            <a:r>
              <a:rPr lang="en-US" dirty="0" smtClean="0"/>
              <a:t>, des </a:t>
            </a:r>
            <a:r>
              <a:rPr lang="en-US" dirty="0" err="1" smtClean="0"/>
              <a:t>projets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</a:t>
            </a:r>
            <a:r>
              <a:rPr lang="en-US" dirty="0" err="1" smtClean="0"/>
              <a:t>planifiés</a:t>
            </a:r>
            <a:r>
              <a:rPr lang="en-US" dirty="0" smtClean="0"/>
              <a:t> et </a:t>
            </a:r>
            <a:r>
              <a:rPr lang="en-US" dirty="0" err="1" smtClean="0"/>
              <a:t>prêts</a:t>
            </a:r>
            <a:r>
              <a:rPr lang="en-US" dirty="0" smtClean="0"/>
              <a:t> à la </a:t>
            </a:r>
            <a:r>
              <a:rPr lang="en-US" dirty="0" err="1" smtClean="0"/>
              <a:t>mise</a:t>
            </a:r>
            <a:r>
              <a:rPr lang="en-US" dirty="0" smtClean="0"/>
              <a:t> en </a:t>
            </a:r>
            <a:r>
              <a:rPr lang="en-US" dirty="0" err="1" smtClean="0"/>
              <a:t>chantier</a:t>
            </a:r>
            <a:r>
              <a:rPr lang="en-US" dirty="0" smtClean="0"/>
              <a:t> </a:t>
            </a:r>
            <a:r>
              <a:rPr lang="en-US" dirty="0" err="1" smtClean="0"/>
              <a:t>passent</a:t>
            </a:r>
            <a:r>
              <a:rPr lang="en-US" dirty="0" smtClean="0"/>
              <a:t> </a:t>
            </a:r>
            <a:r>
              <a:rPr lang="en-US" dirty="0" err="1" smtClean="0"/>
              <a:t>souvent</a:t>
            </a:r>
            <a:r>
              <a:rPr lang="en-US" dirty="0" smtClean="0"/>
              <a:t> de nouveau à la loupe </a:t>
            </a:r>
            <a:r>
              <a:rPr lang="en-US" dirty="0" err="1" smtClean="0"/>
              <a:t>avant</a:t>
            </a:r>
            <a:r>
              <a:rPr lang="en-US" dirty="0" smtClean="0"/>
              <a:t> la </a:t>
            </a:r>
            <a:r>
              <a:rPr lang="en-US" dirty="0" err="1" smtClean="0"/>
              <a:t>décision</a:t>
            </a:r>
            <a:r>
              <a:rPr lang="en-US" dirty="0" smtClean="0"/>
              <a:t> finale, </a:t>
            </a:r>
            <a:r>
              <a:rPr lang="en-US" dirty="0" err="1" smtClean="0"/>
              <a:t>l’objectif</a:t>
            </a:r>
            <a:r>
              <a:rPr lang="en-US" dirty="0" smtClean="0"/>
              <a:t> </a:t>
            </a:r>
            <a:r>
              <a:rPr lang="en-US" dirty="0" err="1" smtClean="0"/>
              <a:t>étant</a:t>
            </a:r>
            <a:r>
              <a:rPr lang="en-US" dirty="0" smtClean="0"/>
              <a:t> </a:t>
            </a:r>
            <a:r>
              <a:rPr lang="en-US" dirty="0" err="1" smtClean="0"/>
              <a:t>d’améliorer</a:t>
            </a:r>
            <a:r>
              <a:rPr lang="en-US" dirty="0" smtClean="0"/>
              <a:t> la </a:t>
            </a:r>
            <a:r>
              <a:rPr lang="en-US" dirty="0" err="1" smtClean="0"/>
              <a:t>rentabilité</a:t>
            </a:r>
            <a:r>
              <a:rPr lang="en-US" dirty="0" smtClean="0"/>
              <a:t> </a:t>
            </a:r>
            <a:r>
              <a:rPr lang="en-US" dirty="0" err="1" smtClean="0"/>
              <a:t>globale</a:t>
            </a:r>
            <a:r>
              <a:rPr lang="en-US" dirty="0" smtClean="0"/>
              <a:t> du </a:t>
            </a:r>
            <a:r>
              <a:rPr lang="en-US" dirty="0" err="1" smtClean="0"/>
              <a:t>projet</a:t>
            </a:r>
            <a:r>
              <a:rPr lang="en-US" dirty="0" smtClean="0"/>
              <a:t> et de </a:t>
            </a:r>
            <a:r>
              <a:rPr lang="en-US" dirty="0" err="1" smtClean="0"/>
              <a:t>rendre</a:t>
            </a:r>
            <a:r>
              <a:rPr lang="en-US" dirty="0" smtClean="0"/>
              <a:t> </a:t>
            </a:r>
            <a:r>
              <a:rPr lang="en-US" dirty="0" err="1" smtClean="0"/>
              <a:t>viables</a:t>
            </a:r>
            <a:r>
              <a:rPr lang="en-US" dirty="0" smtClean="0"/>
              <a:t> les </a:t>
            </a:r>
            <a:r>
              <a:rPr lang="en-US" dirty="0" err="1" smtClean="0"/>
              <a:t>projets</a:t>
            </a:r>
            <a:r>
              <a:rPr lang="en-US" dirty="0" smtClean="0"/>
              <a:t> qui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sembler</a:t>
            </a:r>
            <a:r>
              <a:rPr lang="en-US" dirty="0" smtClean="0"/>
              <a:t> </a:t>
            </a:r>
            <a:r>
              <a:rPr lang="en-US" dirty="0" err="1" smtClean="0"/>
              <a:t>marginaux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Thomas &amp; Betts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aider à </a:t>
            </a:r>
            <a:r>
              <a:rPr lang="en-US" dirty="0" err="1" smtClean="0"/>
              <a:t>relever</a:t>
            </a:r>
            <a:r>
              <a:rPr lang="en-US" dirty="0" smtClean="0"/>
              <a:t> </a:t>
            </a:r>
            <a:r>
              <a:rPr lang="en-US" dirty="0" err="1" smtClean="0"/>
              <a:t>ces</a:t>
            </a:r>
            <a:r>
              <a:rPr lang="en-US" dirty="0" smtClean="0"/>
              <a:t> </a:t>
            </a:r>
            <a:r>
              <a:rPr lang="en-US" dirty="0" err="1" smtClean="0"/>
              <a:t>défis</a:t>
            </a:r>
            <a:r>
              <a:rPr lang="en-US" dirty="0" smtClean="0"/>
              <a:t> pour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permettre</a:t>
            </a:r>
            <a:r>
              <a:rPr lang="en-US" dirty="0" smtClean="0"/>
              <a:t> de </a:t>
            </a:r>
            <a:r>
              <a:rPr lang="en-US" dirty="0" err="1" smtClean="0"/>
              <a:t>couper</a:t>
            </a:r>
            <a:r>
              <a:rPr lang="en-US" dirty="0" smtClean="0"/>
              <a:t> les </a:t>
            </a:r>
            <a:r>
              <a:rPr lang="en-US" dirty="0" err="1" smtClean="0"/>
              <a:t>coûts</a:t>
            </a:r>
            <a:r>
              <a:rPr lang="en-US" dirty="0" smtClean="0"/>
              <a:t> sans </a:t>
            </a:r>
            <a:r>
              <a:rPr lang="en-US" dirty="0" err="1" smtClean="0"/>
              <a:t>risquer</a:t>
            </a:r>
            <a:r>
              <a:rPr lang="en-US" dirty="0" smtClean="0"/>
              <a:t> </a:t>
            </a:r>
            <a:r>
              <a:rPr lang="en-US" dirty="0" err="1" smtClean="0"/>
              <a:t>l’intégrité</a:t>
            </a:r>
            <a:r>
              <a:rPr lang="en-US" dirty="0" smtClean="0"/>
              <a:t> de </a:t>
            </a:r>
            <a:r>
              <a:rPr lang="en-US" dirty="0" err="1" smtClean="0"/>
              <a:t>vos</a:t>
            </a:r>
            <a:r>
              <a:rPr lang="en-US" dirty="0" smtClean="0"/>
              <a:t> </a:t>
            </a:r>
            <a:r>
              <a:rPr lang="en-US" dirty="0" err="1" smtClean="0"/>
              <a:t>projets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Emergi-Lite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err="1" smtClean="0"/>
              <a:t>Lumacell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Ready-</a:t>
            </a:r>
            <a:r>
              <a:rPr lang="en-US" dirty="0" err="1" smtClean="0"/>
              <a:t>Lite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Reznor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err="1" smtClean="0"/>
              <a:t>Superstrut</a:t>
            </a:r>
            <a:r>
              <a:rPr lang="en-US" baseline="30000" dirty="0" err="1" smtClean="0"/>
              <a:t>md</a:t>
            </a:r>
            <a:endParaRPr lang="en-US" dirty="0"/>
          </a:p>
          <a:p>
            <a:r>
              <a:rPr lang="en-US" dirty="0" err="1" smtClean="0"/>
              <a:t>Chemins</a:t>
            </a:r>
            <a:r>
              <a:rPr lang="en-US" dirty="0" smtClean="0"/>
              <a:t> de </a:t>
            </a:r>
            <a:r>
              <a:rPr lang="en-US" dirty="0" err="1" smtClean="0"/>
              <a:t>câbles</a:t>
            </a:r>
            <a:r>
              <a:rPr lang="en-US" dirty="0" smtClean="0"/>
              <a:t> </a:t>
            </a:r>
            <a:r>
              <a:rPr lang="en-US" dirty="0" err="1" smtClean="0"/>
              <a:t>T&amp;B</a:t>
            </a:r>
            <a:r>
              <a:rPr lang="en-US" baseline="30000" dirty="0" err="1" smtClean="0"/>
              <a:t>md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&amp; Betts </a:t>
            </a:r>
            <a:br>
              <a:rPr lang="en-US" dirty="0" smtClean="0"/>
            </a:br>
            <a:r>
              <a:rPr lang="en-US" dirty="0" smtClean="0"/>
              <a:t>pour la </a:t>
            </a:r>
            <a:r>
              <a:rPr lang="en-US" dirty="0" err="1" smtClean="0"/>
              <a:t>réduction</a:t>
            </a:r>
            <a:r>
              <a:rPr lang="en-US" dirty="0" smtClean="0"/>
              <a:t> du</a:t>
            </a:r>
            <a:br>
              <a:rPr lang="en-US" dirty="0" smtClean="0"/>
            </a:b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4738646" y="4768517"/>
            <a:ext cx="2016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Connecteurs</a:t>
            </a:r>
            <a:r>
              <a:rPr lang="en-US" sz="900" dirty="0" smtClean="0"/>
              <a:t> à compression </a:t>
            </a:r>
            <a:br>
              <a:rPr lang="en-US" sz="900" dirty="0" smtClean="0"/>
            </a:br>
            <a:r>
              <a:rPr lang="en-US" sz="900" dirty="0" err="1" smtClean="0"/>
              <a:t>incluant</a:t>
            </a:r>
            <a:r>
              <a:rPr lang="en-US" sz="900" dirty="0" smtClean="0"/>
              <a:t> le </a:t>
            </a:r>
            <a:r>
              <a:rPr lang="en-US" sz="900" dirty="0" err="1" smtClean="0"/>
              <a:t>système</a:t>
            </a:r>
            <a:r>
              <a:rPr lang="en-US" sz="900" dirty="0" smtClean="0"/>
              <a:t> Color-</a:t>
            </a:r>
            <a:r>
              <a:rPr lang="en-US" sz="900" dirty="0" err="1" smtClean="0"/>
              <a:t>Keyed</a:t>
            </a:r>
            <a:r>
              <a:rPr lang="en-US" sz="900" baseline="30000" dirty="0" err="1" smtClean="0"/>
              <a:t>md</a:t>
            </a:r>
            <a:endParaRPr lang="en-US" sz="900" baseline="30000" dirty="0"/>
          </a:p>
        </p:txBody>
      </p:sp>
      <p:sp>
        <p:nvSpPr>
          <p:cNvPr id="8" name="TextBox 33"/>
          <p:cNvSpPr txBox="1">
            <a:spLocks noChangeArrowheads="1"/>
          </p:cNvSpPr>
          <p:nvPr/>
        </p:nvSpPr>
        <p:spPr bwMode="auto">
          <a:xfrm>
            <a:off x="2267296" y="4837767"/>
            <a:ext cx="25273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Express </a:t>
            </a:r>
            <a:r>
              <a:rPr lang="en-US" sz="1000" b="1" dirty="0" err="1" smtClean="0"/>
              <a:t>Tray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Chemins</a:t>
            </a:r>
            <a:r>
              <a:rPr lang="en-US" sz="900" dirty="0" smtClean="0"/>
              <a:t> de </a:t>
            </a:r>
            <a:r>
              <a:rPr lang="en-US" sz="900" dirty="0" err="1" smtClean="0"/>
              <a:t>câbles</a:t>
            </a:r>
            <a:r>
              <a:rPr lang="en-US" sz="900" dirty="0" smtClean="0"/>
              <a:t> en </a:t>
            </a:r>
            <a:r>
              <a:rPr lang="en-US" sz="900" dirty="0" err="1" smtClean="0"/>
              <a:t>fils</a:t>
            </a:r>
            <a:r>
              <a:rPr lang="en-US" sz="900" dirty="0" smtClean="0"/>
              <a:t> </a:t>
            </a:r>
            <a:r>
              <a:rPr lang="en-US" sz="900" dirty="0" err="1" smtClean="0"/>
              <a:t>métalliques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435" y="3836142"/>
            <a:ext cx="1022505" cy="895486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468889"/>
              </p:ext>
            </p:extLst>
          </p:nvPr>
        </p:nvGraphicFramePr>
        <p:xfrm>
          <a:off x="457200" y="2048888"/>
          <a:ext cx="2106151" cy="2725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Acrobat Document" r:id="rId4" imgW="7779960" imgH="10051560" progId="AcroExch.Document.7">
                  <p:embed/>
                </p:oleObj>
              </mc:Choice>
              <mc:Fallback>
                <p:oleObj name="Acrobat Document" r:id="rId4" imgW="7779960" imgH="10051560" progId="AcroExch.Document.7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48888"/>
                        <a:ext cx="2106151" cy="27258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54216" y="607243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Emergi-Lite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r>
              <a:rPr lang="en-US" sz="10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r>
              <a:rPr lang="en-US" sz="10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/Ready-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Lite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  <a:p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Système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gestion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l’éclairage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secours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4" b="14762"/>
          <a:stretch/>
        </p:blipFill>
        <p:spPr bwMode="auto">
          <a:xfrm>
            <a:off x="2901211" y="3998976"/>
            <a:ext cx="1300163" cy="83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894" y="5181600"/>
            <a:ext cx="625815" cy="88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0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53466" y="1608667"/>
            <a:ext cx="6372533" cy="445346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177039"/>
            <a:ext cx="4854198" cy="775961"/>
          </a:xfrm>
        </p:spPr>
        <p:txBody>
          <a:bodyPr/>
          <a:lstStyle/>
          <a:p>
            <a:r>
              <a:rPr lang="en-US" dirty="0" smtClean="0"/>
              <a:t>Service </a:t>
            </a:r>
            <a:r>
              <a:rPr lang="en-US" dirty="0" err="1" smtClean="0"/>
              <a:t>continu</a:t>
            </a:r>
            <a:r>
              <a:rPr lang="en-US" dirty="0" smtClean="0"/>
              <a:t> et </a:t>
            </a:r>
            <a:r>
              <a:rPr lang="en-US" dirty="0" err="1" smtClean="0"/>
              <a:t>viabilité</a:t>
            </a:r>
            <a:endParaRPr lang="en-US" dirty="0"/>
          </a:p>
        </p:txBody>
      </p:sp>
      <p:pic>
        <p:nvPicPr>
          <p:cNvPr id="4" name="Picture 18" descr="Continuou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7366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6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</a:t>
            </a:r>
            <a:r>
              <a:rPr lang="en-US" dirty="0" err="1" smtClean="0"/>
              <a:t>continu</a:t>
            </a:r>
            <a:r>
              <a:rPr lang="en-US" dirty="0" smtClean="0"/>
              <a:t> et </a:t>
            </a:r>
            <a:r>
              <a:rPr lang="en-US" dirty="0" err="1" smtClean="0"/>
              <a:t>viabilité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L’évolution</a:t>
            </a:r>
            <a:r>
              <a:rPr lang="en-US" dirty="0" smtClean="0"/>
              <a:t> en </a:t>
            </a:r>
            <a:r>
              <a:rPr lang="en-US" dirty="0" err="1" smtClean="0"/>
              <a:t>technologie</a:t>
            </a:r>
            <a:r>
              <a:rPr lang="en-US" dirty="0" smtClean="0"/>
              <a:t> et en </a:t>
            </a:r>
            <a:r>
              <a:rPr lang="en-US" dirty="0" err="1" smtClean="0"/>
              <a:t>réglementation</a:t>
            </a:r>
            <a:r>
              <a:rPr lang="en-US" dirty="0" smtClean="0"/>
              <a:t> se </a:t>
            </a:r>
            <a:r>
              <a:rPr lang="en-US" dirty="0" err="1" smtClean="0"/>
              <a:t>traduit</a:t>
            </a:r>
            <a:r>
              <a:rPr lang="en-US" dirty="0" smtClean="0"/>
              <a:t> en </a:t>
            </a:r>
            <a:r>
              <a:rPr lang="en-US" dirty="0" err="1" smtClean="0"/>
              <a:t>changements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installations </a:t>
            </a:r>
            <a:r>
              <a:rPr lang="en-US" dirty="0" err="1" smtClean="0"/>
              <a:t>commerciales</a:t>
            </a:r>
            <a:r>
              <a:rPr lang="en-US" dirty="0" smtClean="0"/>
              <a:t> et </a:t>
            </a:r>
            <a:r>
              <a:rPr lang="en-US" dirty="0" err="1" smtClean="0"/>
              <a:t>institutionnelles</a:t>
            </a:r>
            <a:r>
              <a:rPr lang="en-US" dirty="0" smtClean="0"/>
              <a:t>. Thomas </a:t>
            </a:r>
            <a:r>
              <a:rPr lang="en-US" dirty="0"/>
              <a:t>&amp; Betts </a:t>
            </a:r>
            <a:r>
              <a:rPr lang="en-US" dirty="0" smtClean="0"/>
              <a:t>met </a:t>
            </a:r>
            <a:r>
              <a:rPr lang="en-US" dirty="0" err="1" smtClean="0"/>
              <a:t>l’accent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solutions </a:t>
            </a:r>
            <a:r>
              <a:rPr lang="en-US" dirty="0" err="1" smtClean="0"/>
              <a:t>novatrices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durables, </a:t>
            </a:r>
            <a:r>
              <a:rPr lang="en-US" dirty="0" err="1" smtClean="0"/>
              <a:t>conservent</a:t>
            </a:r>
            <a:r>
              <a:rPr lang="en-US" dirty="0" smtClean="0"/>
              <a:t>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intégrité</a:t>
            </a:r>
            <a:r>
              <a:rPr lang="en-US" dirty="0" smtClean="0"/>
              <a:t> au </a:t>
            </a:r>
            <a:r>
              <a:rPr lang="en-US" dirty="0" err="1" smtClean="0"/>
              <a:t>fil</a:t>
            </a:r>
            <a:r>
              <a:rPr lang="en-US" dirty="0" smtClean="0"/>
              <a:t> du temps et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assez</a:t>
            </a:r>
            <a:r>
              <a:rPr lang="en-US" dirty="0" smtClean="0"/>
              <a:t> </a:t>
            </a:r>
            <a:r>
              <a:rPr lang="en-US" dirty="0" err="1" smtClean="0"/>
              <a:t>souples</a:t>
            </a:r>
            <a:r>
              <a:rPr lang="en-US" dirty="0" smtClean="0"/>
              <a:t> pour </a:t>
            </a:r>
            <a:r>
              <a:rPr lang="en-US" dirty="0" err="1" smtClean="0"/>
              <a:t>convenir</a:t>
            </a:r>
            <a:r>
              <a:rPr lang="en-US" dirty="0" smtClean="0"/>
              <a:t> aux </a:t>
            </a:r>
            <a:r>
              <a:rPr lang="en-US" dirty="0" err="1" smtClean="0"/>
              <a:t>demandes</a:t>
            </a:r>
            <a:r>
              <a:rPr lang="en-US" dirty="0" smtClean="0"/>
              <a:t> futures.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Elastimold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Emergi-Lite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Lumacell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smtClean="0"/>
              <a:t>Ready-</a:t>
            </a:r>
            <a:r>
              <a:rPr lang="en-US" dirty="0" err="1" smtClean="0"/>
              <a:t>Lite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err="1" smtClean="0"/>
              <a:t>Red•Dot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Reznor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smtClean="0"/>
              <a:t>Shrink-</a:t>
            </a:r>
            <a:r>
              <a:rPr lang="en-US" dirty="0" err="1" smtClean="0"/>
              <a:t>Kon</a:t>
            </a:r>
            <a:r>
              <a:rPr lang="en-US" baseline="30000" dirty="0" err="1" smtClean="0"/>
              <a:t>mc</a:t>
            </a:r>
            <a:endParaRPr lang="en-US" dirty="0" smtClean="0"/>
          </a:p>
          <a:p>
            <a:r>
              <a:rPr lang="en-US" dirty="0" err="1" smtClean="0"/>
              <a:t>Sta-Kon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r>
              <a:rPr lang="en-US" dirty="0" smtClean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Chamins</a:t>
            </a:r>
            <a:r>
              <a:rPr lang="en-US" dirty="0" smtClean="0"/>
              <a:t> de </a:t>
            </a:r>
            <a:r>
              <a:rPr lang="en-US" dirty="0" err="1" smtClean="0"/>
              <a:t>câbles</a:t>
            </a:r>
            <a:r>
              <a:rPr lang="en-US" dirty="0" smtClean="0"/>
              <a:t> </a:t>
            </a:r>
            <a:r>
              <a:rPr lang="en-US" dirty="0" err="1" smtClean="0"/>
              <a:t>T&amp;B</a:t>
            </a:r>
            <a:r>
              <a:rPr lang="en-US" baseline="30000" dirty="0" err="1" smtClean="0"/>
              <a:t>md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</a:t>
            </a:r>
            <a:r>
              <a:rPr lang="en-US" dirty="0" smtClean="0"/>
              <a:t>Betts</a:t>
            </a:r>
            <a:br>
              <a:rPr lang="en-US" dirty="0" smtClean="0"/>
            </a:br>
            <a:r>
              <a:rPr lang="en-US" dirty="0" smtClean="0"/>
              <a:t>pour le service </a:t>
            </a:r>
            <a:r>
              <a:rPr lang="en-US" dirty="0" err="1" smtClean="0"/>
              <a:t>continu</a:t>
            </a:r>
            <a:r>
              <a:rPr lang="en-US" dirty="0" smtClean="0"/>
              <a:t> et la </a:t>
            </a:r>
            <a:r>
              <a:rPr lang="en-US" dirty="0" err="1" smtClean="0"/>
              <a:t>viabilité</a:t>
            </a:r>
            <a:endParaRPr lang="en-US" dirty="0"/>
          </a:p>
        </p:txBody>
      </p:sp>
      <p:pic>
        <p:nvPicPr>
          <p:cNvPr id="6" name="Picture 5" descr="Stadium_Construction_g124831762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12" y="1908097"/>
            <a:ext cx="2075366" cy="2732049"/>
          </a:xfrm>
          <a:prstGeom prst="rect">
            <a:avLst/>
          </a:prstGeom>
        </p:spPr>
      </p:pic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3534937" y="4531549"/>
            <a:ext cx="218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Elastimold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Appareillage</a:t>
            </a:r>
            <a:r>
              <a:rPr lang="en-US" sz="900" dirty="0" smtClean="0"/>
              <a:t>  de commutation à </a:t>
            </a:r>
            <a:r>
              <a:rPr lang="en-US" sz="900" dirty="0" err="1" smtClean="0"/>
              <a:t>diélectrique</a:t>
            </a:r>
            <a:r>
              <a:rPr lang="en-US" sz="900" dirty="0" smtClean="0"/>
              <a:t> </a:t>
            </a:r>
            <a:r>
              <a:rPr lang="en-US" sz="900" dirty="0" err="1" smtClean="0"/>
              <a:t>solide</a:t>
            </a:r>
            <a:endParaRPr lang="en-US" sz="900" dirty="0"/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4783986" y="5593222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/>
              <a:t>Steel </a:t>
            </a:r>
            <a:r>
              <a:rPr lang="en-US" sz="1000" b="1" dirty="0" err="1" smtClean="0"/>
              <a:t>City</a:t>
            </a:r>
            <a:r>
              <a:rPr lang="en-US" sz="1000" b="1" baseline="30000" dirty="0" err="1" smtClean="0"/>
              <a:t>mc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Boîtes</a:t>
            </a:r>
            <a:r>
              <a:rPr lang="en-US" sz="900" dirty="0" smtClean="0"/>
              <a:t> de sol 68-HP</a:t>
            </a:r>
            <a:endParaRPr lang="en-US" sz="900" dirty="0"/>
          </a:p>
        </p:txBody>
      </p:sp>
      <p:sp>
        <p:nvSpPr>
          <p:cNvPr id="9" name="TextBox 29"/>
          <p:cNvSpPr txBox="1">
            <a:spLocks noChangeArrowheads="1"/>
          </p:cNvSpPr>
          <p:nvPr/>
        </p:nvSpPr>
        <p:spPr bwMode="auto">
          <a:xfrm>
            <a:off x="2287975" y="5648980"/>
            <a:ext cx="218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/>
              <a:t>Red </a:t>
            </a:r>
            <a:r>
              <a:rPr lang="en-US" sz="1000" b="1" dirty="0" err="1" smtClean="0"/>
              <a:t>Dot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Couvercles</a:t>
            </a:r>
            <a:r>
              <a:rPr lang="en-US" sz="900" dirty="0" smtClean="0"/>
              <a:t> Code </a:t>
            </a:r>
            <a:r>
              <a:rPr lang="en-US" sz="900" dirty="0" err="1" smtClean="0"/>
              <a:t>Keeper</a:t>
            </a:r>
            <a:r>
              <a:rPr lang="en-US" sz="900" baseline="30000" dirty="0" err="1" smtClean="0"/>
              <a:t>mc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err="1" smtClean="0"/>
              <a:t>étanches</a:t>
            </a:r>
            <a:r>
              <a:rPr lang="en-US" sz="900" dirty="0" smtClean="0"/>
              <a:t> en usage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4839742"/>
            <a:ext cx="747748" cy="747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4663598"/>
            <a:ext cx="779347" cy="9853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786" y="3502538"/>
            <a:ext cx="682702" cy="10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2885</TotalTime>
  <Words>1080</Words>
  <Application>Microsoft Office PowerPoint</Application>
  <PresentationFormat>On-screen Show (4:3)</PresentationFormat>
  <Paragraphs>259</Paragraphs>
  <Slides>22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Office Theme</vt:lpstr>
      <vt:lpstr>1_Custom Design</vt:lpstr>
      <vt:lpstr>2_Custom Design</vt:lpstr>
      <vt:lpstr>3_Custom Design</vt:lpstr>
      <vt:lpstr>1_Office Theme</vt:lpstr>
      <vt:lpstr>Custom Design</vt:lpstr>
      <vt:lpstr>MSPhotoEd.3</vt:lpstr>
      <vt:lpstr>Acrobat Document</vt:lpstr>
      <vt:lpstr>PowerPoint Presentation</vt:lpstr>
      <vt:lpstr>Facteurs déterminants en construction commerciale et institutionnelle</vt:lpstr>
      <vt:lpstr>Solutions techniques T&amp;B pour chacun de vos projets</vt:lpstr>
      <vt:lpstr>Questions relatives aux systèmes électriques dans les édifices commerciaux et institutionnels</vt:lpstr>
      <vt:lpstr>Réduction du coût global des projets</vt:lpstr>
      <vt:lpstr>Réduction du coût global des projets</vt:lpstr>
      <vt:lpstr> Réduction du goût global des projets</vt:lpstr>
      <vt:lpstr>Service continu et viabilité</vt:lpstr>
      <vt:lpstr>Service continu et viabilité</vt:lpstr>
      <vt:lpstr>Service continu et viabilité</vt:lpstr>
      <vt:lpstr>Mise à la terre et continuité des masses</vt:lpstr>
      <vt:lpstr>Mise à la terre et continuité des masses</vt:lpstr>
      <vt:lpstr>Mise à la terre et continuité des masses</vt:lpstr>
      <vt:lpstr>Sécurité</vt:lpstr>
      <vt:lpstr> Sécurité</vt:lpstr>
      <vt:lpstr> Sécurité</vt:lpstr>
      <vt:lpstr>Qualité, efficacité et fiabilité de l’alimentation</vt:lpstr>
      <vt:lpstr>Qualité, efficacité et fiabilité de l’alimentation</vt:lpstr>
      <vt:lpstr>Qualité, efficacité et fiabilité de l’alimentation</vt:lpstr>
      <vt:lpstr>PowerPoint Presentation</vt:lpstr>
      <vt:lpstr>Protection contre l’infiltration des liquides</vt:lpstr>
      <vt:lpstr>Merci de votre attention !!!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Carole Poirier</dc:creator>
  <cp:lastModifiedBy>Sophie Hamel</cp:lastModifiedBy>
  <cp:revision>191</cp:revision>
  <dcterms:created xsi:type="dcterms:W3CDTF">2013-01-03T19:41:28Z</dcterms:created>
  <dcterms:modified xsi:type="dcterms:W3CDTF">2013-06-07T13:54:10Z</dcterms:modified>
</cp:coreProperties>
</file>