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57" r:id="rId1"/>
  </p:sldMasterIdLst>
  <p:notesMasterIdLst>
    <p:notesMasterId r:id="rId30"/>
  </p:notesMasterIdLst>
  <p:handoutMasterIdLst>
    <p:handoutMasterId r:id="rId31"/>
  </p:handoutMasterIdLst>
  <p:sldIdLst>
    <p:sldId id="261" r:id="rId2"/>
    <p:sldId id="260" r:id="rId3"/>
    <p:sldId id="298" r:id="rId4"/>
    <p:sldId id="264" r:id="rId5"/>
    <p:sldId id="269" r:id="rId6"/>
    <p:sldId id="267" r:id="rId7"/>
    <p:sldId id="300" r:id="rId8"/>
    <p:sldId id="311" r:id="rId9"/>
    <p:sldId id="312" r:id="rId10"/>
    <p:sldId id="313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14" r:id="rId20"/>
    <p:sldId id="287" r:id="rId21"/>
    <p:sldId id="305" r:id="rId22"/>
    <p:sldId id="276" r:id="rId23"/>
    <p:sldId id="274" r:id="rId24"/>
    <p:sldId id="302" r:id="rId25"/>
    <p:sldId id="289" r:id="rId26"/>
    <p:sldId id="290" r:id="rId27"/>
    <p:sldId id="306" r:id="rId28"/>
    <p:sldId id="297" r:id="rId29"/>
  </p:sldIdLst>
  <p:sldSz cx="9144000" cy="6858000" type="letter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A47"/>
    <a:srgbClr val="BC4039"/>
    <a:srgbClr val="46E34D"/>
    <a:srgbClr val="00CCFF"/>
    <a:srgbClr val="FCF305"/>
    <a:srgbClr val="000000"/>
    <a:srgbClr val="2256AB"/>
    <a:srgbClr val="206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465" autoAdjust="0"/>
    <p:restoredTop sz="94711" autoAdjust="0"/>
  </p:normalViewPr>
  <p:slideViewPr>
    <p:cSldViewPr snapToGrid="0">
      <p:cViewPr>
        <p:scale>
          <a:sx n="100" d="100"/>
          <a:sy n="100" d="100"/>
        </p:scale>
        <p:origin x="-1944" y="-324"/>
      </p:cViewPr>
      <p:guideLst>
        <p:guide orient="horz" pos="173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6347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ED08A3-6EEF-4BA1-A1A1-097106CD1649}" type="datetime1">
              <a:rPr lang="en-US"/>
              <a:pPr>
                <a:defRPr/>
              </a:pPr>
              <a:t>6/7/2013</a:t>
            </a:fld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36B602D-2255-4E46-AB01-FBE54B4B02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94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0ED58D-AB6D-4413-AA25-03E93E2D4A24}" type="datetime1">
              <a:rPr lang="en-US"/>
              <a:pPr>
                <a:defRPr/>
              </a:pPr>
              <a:t>6/7/2013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258"/>
            <a:ext cx="4028440" cy="3505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DCD9B2-FC28-4109-AC82-04C6C47724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3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4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1BBD8A-63EC-4887-AC6D-EE4A9713EC27}" type="slidenum">
              <a:rPr lang="en-US" smtClean="0">
                <a:ea typeface="ＭＳ Ｐゴシック" pitchFamily="34" charset="-128"/>
              </a:rPr>
              <a:pPr/>
              <a:t>2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3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3347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F85FBA5F-5A8A-4FF5-B5B4-B2B886E6741B}" type="slidenum">
              <a:rPr lang="en-US" sz="1200"/>
              <a:pPr algn="r" eaLnBrk="0" hangingPunct="0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5395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EE87BF13-033E-439E-80B5-8FA513987CFC}" type="slidenum">
              <a:rPr lang="en-US" sz="1200"/>
              <a:pPr algn="r" eaLnBrk="0" hangingPunct="0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43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34750865-68CE-471E-ACC8-B4042586AA17}" type="slidenum">
              <a:rPr lang="en-US" sz="1200"/>
              <a:pPr algn="r" eaLnBrk="0" hangingPunct="0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9491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1FFE11A8-CEF2-4FC4-810E-B843FEB4A534}" type="slidenum">
              <a:rPr lang="en-US" sz="1200"/>
              <a:pPr algn="r" eaLnBrk="0" hangingPunct="0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1539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999E1CA1-F80F-41E4-BCF5-CA3C2A0DA594}" type="slidenum">
              <a:rPr lang="en-US" sz="1200"/>
              <a:pPr algn="r" eaLnBrk="0" hangingPunct="0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3587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0BAB5060-7B40-4407-B32D-1E8D864A20D0}" type="slidenum">
              <a:rPr lang="en-US" sz="1200"/>
              <a:pPr algn="r" eaLnBrk="0" hangingPunct="0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5635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848CFEEC-D262-440B-852B-27B9610B92AE}" type="slidenum">
              <a:rPr lang="en-US" sz="1200"/>
              <a:pPr algn="r" eaLnBrk="0" hangingPunct="0"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7683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910261EC-036F-46CB-8B5D-84F6B1A861FC}" type="slidenum">
              <a:rPr lang="en-US" sz="1200"/>
              <a:pPr algn="r" eaLnBrk="0" hangingPunct="0"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29731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D2EF0DC9-BF99-4C8A-AF2D-B9CA1D518764}" type="slidenum">
              <a:rPr lang="en-US" sz="1200"/>
              <a:pPr algn="r" eaLnBrk="0" hangingPunct="0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31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3D749A-374B-4B67-B50D-956E246E8BE1}" type="slidenum">
              <a:rPr lang="en-US" smtClean="0">
                <a:ea typeface="ＭＳ Ｐゴシック" pitchFamily="34" charset="-128"/>
              </a:rPr>
              <a:pPr/>
              <a:t>20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C228A0-E44E-430E-B13F-0F0BC5ACD2CF}" type="slidenum">
              <a:rPr lang="en-US" smtClean="0">
                <a:ea typeface="ＭＳ Ｐゴシック" pitchFamily="34" charset="-128"/>
              </a:rPr>
              <a:pPr/>
              <a:t>3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33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A44059-FA98-437E-8621-918FD480745F}" type="slidenum">
              <a:rPr lang="en-US" smtClean="0">
                <a:ea typeface="ＭＳ Ｐゴシック" pitchFamily="34" charset="-128"/>
              </a:rPr>
              <a:pPr/>
              <a:t>21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35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5F0FA4-B340-402B-8F89-76C5256690F4}" type="slidenum">
              <a:rPr lang="en-US" smtClean="0">
                <a:ea typeface="ＭＳ Ｐゴシック" pitchFamily="34" charset="-128"/>
              </a:rPr>
              <a:pPr/>
              <a:t>22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337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35EA54-0098-4F80-ABEC-D3B9BE76BD8C}" type="slidenum">
              <a:rPr lang="en-US" smtClean="0">
                <a:ea typeface="ＭＳ Ｐゴシック" pitchFamily="34" charset="-128"/>
              </a:rPr>
              <a:pPr/>
              <a:t>23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39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080F20-A349-4A88-8529-F814B04D9093}" type="slidenum">
              <a:rPr lang="en-US" smtClean="0">
                <a:ea typeface="ＭＳ Ｐゴシック" pitchFamily="34" charset="-128"/>
              </a:rPr>
              <a:pPr/>
              <a:t>24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2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E445EA-7768-4886-ADB8-3248FA354D40}" type="slidenum">
              <a:rPr lang="en-US" smtClean="0">
                <a:ea typeface="ＭＳ Ｐゴシック" pitchFamily="34" charset="-128"/>
              </a:rPr>
              <a:pPr/>
              <a:t>25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4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1CE3C0-7AD0-4959-9293-D8ABB26C525E}" type="slidenum">
              <a:rPr lang="en-US" smtClean="0">
                <a:ea typeface="ＭＳ Ｐゴシック" pitchFamily="34" charset="-128"/>
              </a:rPr>
              <a:pPr/>
              <a:t>26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6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0BDAFC-89A6-4CF2-9467-0B445CC4A373}" type="slidenum">
              <a:rPr lang="en-US" smtClean="0">
                <a:ea typeface="ＭＳ Ｐゴシック" pitchFamily="34" charset="-128"/>
              </a:rPr>
              <a:pPr/>
              <a:t>27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48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C3439D-131A-4576-B5B2-5F35AD40677C}" type="slidenum">
              <a:rPr lang="en-US" smtClean="0">
                <a:ea typeface="ＭＳ Ｐゴシック" pitchFamily="34" charset="-128"/>
              </a:rPr>
              <a:pPr/>
              <a:t>28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9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EA6A55-4EB8-472F-98F3-B5C128069B1F}" type="slidenum">
              <a:rPr lang="en-US" smtClean="0">
                <a:ea typeface="ＭＳ Ｐゴシック" pitchFamily="34" charset="-128"/>
              </a:rPr>
              <a:pPr/>
              <a:t>4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1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733A9A-6C2E-40DB-A334-1F83C1C8A527}" type="slidenum">
              <a:rPr lang="en-US" smtClean="0">
                <a:ea typeface="ＭＳ Ｐゴシック" pitchFamily="34" charset="-128"/>
              </a:rPr>
              <a:pPr/>
              <a:t>5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3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3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03E59D-BD59-4AD7-8B7C-B08F14D6596F}" type="slidenum">
              <a:rPr lang="en-US" smtClean="0">
                <a:ea typeface="ＭＳ Ｐゴシック" pitchFamily="34" charset="-128"/>
              </a:rPr>
              <a:pPr/>
              <a:t>6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5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095740-B403-4216-9E08-6C394F1C3A11}" type="slidenum">
              <a:rPr lang="en-US" smtClean="0">
                <a:ea typeface="ＭＳ Ｐゴシック" pitchFamily="34" charset="-128"/>
              </a:rPr>
              <a:pPr/>
              <a:t>7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03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FA2A2735-ECE4-4229-AA23-4B8794202B94}" type="slidenum">
              <a:rPr lang="en-US" sz="1200"/>
              <a:pPr algn="r" eaLnBrk="0" hangingPunct="0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09251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7FE770F3-5A8A-4994-9900-DE6550929C86}" type="slidenum">
              <a:rPr lang="en-US" sz="1200"/>
              <a:pPr algn="r" eaLnBrk="0" hangingPunct="0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11299" name="Slide Number Placeholder 3"/>
          <p:cNvSpPr txBox="1">
            <a:spLocks noGrp="1"/>
          </p:cNvSpPr>
          <p:nvPr/>
        </p:nvSpPr>
        <p:spPr bwMode="auto">
          <a:xfrm>
            <a:off x="5266347" y="6658258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eaLnBrk="0" hangingPunct="0"/>
            <a:fld id="{053A8922-4100-4254-B932-D7C739922470}" type="slidenum">
              <a:rPr lang="en-US" sz="1200"/>
              <a:pPr algn="r" eaLnBrk="0" hangingPunct="0"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0" y="857250"/>
          <a:ext cx="9144000" cy="358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06" r:id="rId3" imgW="12733333" imgH="4990476" progId="">
                  <p:embed/>
                </p:oleObj>
              </mc:Choice>
              <mc:Fallback>
                <p:oleObj r:id="rId3" imgW="12733333" imgH="4990476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57250"/>
                        <a:ext cx="9144000" cy="358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Thomas&amp;Betts_301.pdf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172200" y="265113"/>
            <a:ext cx="2514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1775"/>
            <a:ext cx="7772400" cy="1470025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03700"/>
            <a:ext cx="6400800" cy="14351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33450"/>
            <a:ext cx="2057400" cy="51927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33450"/>
            <a:ext cx="6019800" cy="51927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78038"/>
            <a:ext cx="4038600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78038"/>
            <a:ext cx="4038600" cy="4048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334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78038"/>
            <a:ext cx="82296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75" y="6329507"/>
            <a:ext cx="1905000" cy="3902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68" r:id="rId2"/>
    <p:sldLayoutId id="2147483867" r:id="rId3"/>
    <p:sldLayoutId id="2147483866" r:id="rId4"/>
    <p:sldLayoutId id="2147483865" r:id="rId5"/>
    <p:sldLayoutId id="2147483864" r:id="rId6"/>
    <p:sldLayoutId id="2147483863" r:id="rId7"/>
    <p:sldLayoutId id="2147483862" r:id="rId8"/>
    <p:sldLayoutId id="2147483861" r:id="rId9"/>
    <p:sldLayoutId id="2147483860" r:id="rId10"/>
    <p:sldLayoutId id="21474838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206DA3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06DA3"/>
        </a:buClr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11" Type="http://schemas.openxmlformats.org/officeDocument/2006/relationships/image" Target="../media/image1.jpg"/><Relationship Id="rId5" Type="http://schemas.openxmlformats.org/officeDocument/2006/relationships/image" Target="../media/image39.png"/><Relationship Id="rId10" Type="http://schemas.openxmlformats.org/officeDocument/2006/relationships/image" Target="../media/image38.e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3.jpeg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2.png"/><Relationship Id="rId11" Type="http://schemas.openxmlformats.org/officeDocument/2006/relationships/image" Target="../media/image50.emf"/><Relationship Id="rId5" Type="http://schemas.openxmlformats.org/officeDocument/2006/relationships/image" Target="../media/image51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9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9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1.jpg"/><Relationship Id="rId4" Type="http://schemas.openxmlformats.org/officeDocument/2006/relationships/image" Target="../media/image58.png"/><Relationship Id="rId9" Type="http://schemas.openxmlformats.org/officeDocument/2006/relationships/image" Target="../media/image6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1.jpg"/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9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9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9.pn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Relationship Id="rId9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.jp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3" Type="http://schemas.openxmlformats.org/officeDocument/2006/relationships/image" Target="../media/image19.png"/><Relationship Id="rId7" Type="http://schemas.openxmlformats.org/officeDocument/2006/relationships/image" Target="../media/image1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3.emf"/><Relationship Id="rId11" Type="http://schemas.openxmlformats.org/officeDocument/2006/relationships/image" Target="../media/image1.jp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17.png"/><Relationship Id="rId4" Type="http://schemas.openxmlformats.org/officeDocument/2006/relationships/image" Target="../media/image19.png"/><Relationship Id="rId9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9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jpeg"/><Relationship Id="rId11" Type="http://schemas.openxmlformats.org/officeDocument/2006/relationships/image" Target="../media/image1.jpg"/><Relationship Id="rId5" Type="http://schemas.openxmlformats.org/officeDocument/2006/relationships/image" Target="../media/image26.jpeg"/><Relationship Id="rId10" Type="http://schemas.openxmlformats.org/officeDocument/2006/relationships/image" Target="../media/image25.e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10" Type="http://schemas.openxmlformats.org/officeDocument/2006/relationships/image" Target="../media/image1.jp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66" name="Picture 7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13275"/>
            <a:ext cx="9161463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8" name="Rectangle 6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2869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00"/>
                </a:solidFill>
              </a:rPr>
              <a:t>Electrical Solutions for </a:t>
            </a:r>
            <a:r>
              <a:rPr lang="en-US" sz="2000" b="1" dirty="0" smtClean="0">
                <a:solidFill>
                  <a:srgbClr val="000000"/>
                </a:solidFill>
              </a:rPr>
              <a:t>Water </a:t>
            </a:r>
            <a:r>
              <a:rPr lang="en-US" sz="2000" b="1" dirty="0">
                <a:solidFill>
                  <a:srgbClr val="000000"/>
                </a:solidFill>
              </a:rPr>
              <a:t>and Wastewater Industry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107" descr="background_ChemIndust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857250"/>
            <a:ext cx="5953126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Corrosion &amp; Harsh Environment Protection</a:t>
            </a:r>
          </a:p>
        </p:txBody>
      </p:sp>
      <p:sp>
        <p:nvSpPr>
          <p:cNvPr id="310276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10277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Thomas &amp; Betts brands</a:t>
            </a:r>
            <a:r>
              <a:rPr lang="en-US" sz="1700" b="1" i="1">
                <a:solidFill>
                  <a:srgbClr val="000000"/>
                </a:solidFill>
              </a:rPr>
              <a:t/>
            </a:r>
            <a:br>
              <a:rPr lang="en-US" sz="1700" b="1" i="1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for corrosion &amp; harsh</a:t>
            </a:r>
          </a:p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environment protection</a:t>
            </a:r>
          </a:p>
        </p:txBody>
      </p:sp>
      <p:sp>
        <p:nvSpPr>
          <p:cNvPr id="310279" name="TextBox 20"/>
          <p:cNvSpPr txBox="1">
            <a:spLocks noChangeArrowheads="1"/>
          </p:cNvSpPr>
          <p:nvPr/>
        </p:nvSpPr>
        <p:spPr bwMode="auto">
          <a:xfrm>
            <a:off x="2697163" y="1939925"/>
            <a:ext cx="3881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/>
              <a:t>Corrosion is a natural and inevitable process.</a:t>
            </a:r>
            <a:br>
              <a:rPr lang="en-US" sz="1200" b="1"/>
            </a:br>
            <a:r>
              <a:rPr lang="en-US" sz="1200" b="1"/>
              <a:t>It cannot be eliminated, but it can be managed</a:t>
            </a:r>
            <a:br>
              <a:rPr lang="en-US" sz="1200" b="1"/>
            </a:br>
            <a:r>
              <a:rPr lang="en-US" sz="1200" b="1"/>
              <a:t>and controlled with the right products. </a:t>
            </a:r>
          </a:p>
        </p:txBody>
      </p:sp>
      <p:pic>
        <p:nvPicPr>
          <p:cNvPr id="31028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0163" y="4965700"/>
            <a:ext cx="1135062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84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21757" y="2916029"/>
            <a:ext cx="2074862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85" name="TextBox 33"/>
          <p:cNvSpPr txBox="1">
            <a:spLocks noChangeArrowheads="1"/>
          </p:cNvSpPr>
          <p:nvPr/>
        </p:nvSpPr>
        <p:spPr bwMode="auto">
          <a:xfrm>
            <a:off x="2314576" y="4294773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T&amp;B</a:t>
            </a:r>
            <a:r>
              <a:rPr lang="en-US" sz="1000" b="1" baseline="30000" dirty="0" smtClean="0"/>
              <a:t>® </a:t>
            </a:r>
            <a:r>
              <a:rPr lang="en-US" sz="1000" b="1" dirty="0" smtClean="0"/>
              <a:t>Cable Tray</a:t>
            </a:r>
            <a:br>
              <a:rPr lang="en-US" sz="1000" b="1" dirty="0" smtClean="0"/>
            </a:br>
            <a:r>
              <a:rPr lang="en-US" sz="1000" dirty="0" smtClean="0"/>
              <a:t>Aluminum Cable Tray</a:t>
            </a:r>
            <a:endParaRPr lang="en-US" sz="1000" dirty="0"/>
          </a:p>
        </p:txBody>
      </p:sp>
      <p:pic>
        <p:nvPicPr>
          <p:cNvPr id="2" name="Picture 1" descr="xsolseries_pa1 2.eps"/>
          <p:cNvPicPr>
            <a:picLocks noChangeAspect="1"/>
          </p:cNvPicPr>
          <p:nvPr/>
        </p:nvPicPr>
        <p:blipFill>
          <a:blip r:embed="rId7" cstate="email">
            <a:extLst/>
          </a:blip>
          <a:stretch>
            <a:fillRect/>
          </a:stretch>
        </p:blipFill>
        <p:spPr>
          <a:xfrm>
            <a:off x="3079869" y="5043499"/>
            <a:ext cx="872751" cy="87275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grpSp>
        <p:nvGrpSpPr>
          <p:cNvPr id="310290" name="Group 20"/>
          <p:cNvGrpSpPr>
            <a:grpSpLocks/>
          </p:cNvGrpSpPr>
          <p:nvPr/>
        </p:nvGrpSpPr>
        <p:grpSpPr bwMode="auto">
          <a:xfrm>
            <a:off x="4784725" y="3429001"/>
            <a:ext cx="1814513" cy="1454151"/>
            <a:chOff x="7160346" y="4227429"/>
            <a:chExt cx="1814513" cy="1453227"/>
          </a:xfrm>
        </p:grpSpPr>
        <p:sp>
          <p:nvSpPr>
            <p:cNvPr id="310295" name="TextBox 32"/>
            <p:cNvSpPr txBox="1">
              <a:spLocks noChangeArrowheads="1"/>
            </p:cNvSpPr>
            <p:nvPr/>
          </p:nvSpPr>
          <p:spPr bwMode="auto">
            <a:xfrm>
              <a:off x="7160346" y="4973220"/>
              <a:ext cx="1814513" cy="707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b="1" dirty="0" err="1"/>
                <a:t>Superstrut</a:t>
              </a:r>
              <a:r>
                <a:rPr lang="en-US" sz="1000" b="1" baseline="30000" dirty="0"/>
                <a:t>®</a:t>
              </a:r>
            </a:p>
            <a:p>
              <a:pPr algn="ctr" eaLnBrk="0" hangingPunct="0"/>
              <a:r>
                <a:rPr lang="en-US" sz="1000" dirty="0" smtClean="0"/>
                <a:t>Nonmetallic </a:t>
              </a:r>
              <a:r>
                <a:rPr lang="en-US" sz="1000" dirty="0"/>
                <a:t>Modular Framing Channel and Accessories</a:t>
              </a:r>
            </a:p>
          </p:txBody>
        </p:sp>
        <p:pic>
          <p:nvPicPr>
            <p:cNvPr id="310296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70610" y="4227429"/>
              <a:ext cx="1255712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883315"/>
              </p:ext>
            </p:extLst>
          </p:nvPr>
        </p:nvGraphicFramePr>
        <p:xfrm>
          <a:off x="338202" y="2030623"/>
          <a:ext cx="2087498" cy="2701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41" name="Acrobat Document" r:id="rId9" imgW="5829300" imgH="7543800" progId="AcroExch.Document.11">
                  <p:embed/>
                </p:oleObj>
              </mc:Choice>
              <mc:Fallback>
                <p:oleObj name="Acrobat Document" r:id="rId9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8202" y="2030623"/>
                        <a:ext cx="2087498" cy="2701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33"/>
          <p:cNvSpPr txBox="1">
            <a:spLocks noChangeArrowheads="1"/>
          </p:cNvSpPr>
          <p:nvPr/>
        </p:nvSpPr>
        <p:spPr bwMode="auto">
          <a:xfrm>
            <a:off x="2257425" y="5948154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PMA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smtClean="0"/>
              <a:t>Nylon Cable Protection Systems</a:t>
            </a:r>
            <a:endParaRPr lang="en-US" sz="1000" dirty="0"/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4459195" y="5948154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T&amp;B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> Fittings</a:t>
            </a:r>
            <a:br>
              <a:rPr lang="en-US" sz="1000" b="1" dirty="0" smtClean="0"/>
            </a:br>
            <a:r>
              <a:rPr lang="en-US" sz="1000" dirty="0" smtClean="0"/>
              <a:t>Type 316 Stainless Steel</a:t>
            </a:r>
            <a:br>
              <a:rPr lang="en-US" sz="1000" dirty="0" smtClean="0"/>
            </a:br>
            <a:r>
              <a:rPr lang="en-US" sz="1000" dirty="0" smtClean="0"/>
              <a:t>Form 8 Conduit Bodies</a:t>
            </a:r>
            <a:endParaRPr lang="en-US" sz="1000" dirty="0"/>
          </a:p>
        </p:txBody>
      </p:sp>
      <p:sp>
        <p:nvSpPr>
          <p:cNvPr id="23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173037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Blackburn</a:t>
            </a:r>
            <a:r>
              <a:rPr lang="en-US" sz="700" baseline="10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Carlon</a:t>
            </a:r>
            <a:r>
              <a:rPr lang="en-US" sz="700" baseline="100000" dirty="0" smtClean="0">
                <a:solidFill>
                  <a:srgbClr val="000000"/>
                </a:solidFill>
              </a:rPr>
              <a:t>®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Emergi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-Lite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Hazlux</a:t>
            </a:r>
            <a:r>
              <a:rPr lang="en-US" sz="700" baseline="100000" dirty="0" smtClean="0">
                <a:solidFill>
                  <a:srgbClr val="000000"/>
                </a:solidFill>
              </a:rPr>
              <a:t>®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Kopex-Ex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Lumacell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Ocal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PMA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Ready-Lite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Red•Dot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Reznor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Russellstoll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Sta-Kon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Superstrut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T&amp;B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r>
              <a:rPr lang="en-US" sz="1500" b="1" baseline="30000" dirty="0">
                <a:solidFill>
                  <a:srgbClr val="000000"/>
                </a:solidFill>
              </a:rPr>
              <a:t> Cable Tray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T&amp;B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r>
              <a:rPr lang="en-US" sz="1500" b="1" baseline="30000" dirty="0">
                <a:solidFill>
                  <a:srgbClr val="000000"/>
                </a:solidFill>
              </a:rPr>
              <a:t> 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Fittings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Ty-Rap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1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2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516964" y="1642533"/>
            <a:ext cx="6372539" cy="4453466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2325" name="Rectangle 39"/>
          <p:cNvSpPr>
            <a:spLocks noChangeArrowheads="1"/>
          </p:cNvSpPr>
          <p:nvPr/>
        </p:nvSpPr>
        <p:spPr bwMode="auto">
          <a:xfrm>
            <a:off x="3767138" y="2654300"/>
            <a:ext cx="4132262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12326" name="Picture 14" descr="LiquidIngres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02013" y="2717800"/>
            <a:ext cx="73977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129088" y="2139950"/>
            <a:ext cx="80692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Liquid Ingress Protection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69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6" y="-3969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79700" y="857250"/>
            <a:ext cx="4313238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Liquid Ingress Protection</a:t>
            </a:r>
          </a:p>
        </p:txBody>
      </p:sp>
      <p:pic>
        <p:nvPicPr>
          <p:cNvPr id="314371" name="Picture 24" descr="X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7968" y="3627437"/>
            <a:ext cx="1712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3" name="Picture 25" descr="stex_tc1ph_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1275" y="5153025"/>
            <a:ext cx="12461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5" name="Picture 27" descr="FLPWB glan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70304">
            <a:off x="2951163" y="5121275"/>
            <a:ext cx="11398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4377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14378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Thomas &amp; Betts brands</a:t>
            </a:r>
            <a:r>
              <a:rPr lang="en-US" sz="1700" b="1" i="1">
                <a:solidFill>
                  <a:srgbClr val="000000"/>
                </a:solidFill>
              </a:rPr>
              <a:t/>
            </a:r>
            <a:br>
              <a:rPr lang="en-US" sz="1700" b="1" i="1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for liquid ingress</a:t>
            </a:r>
            <a:br>
              <a:rPr lang="en-US" sz="1700" b="1" i="1" baseline="30000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protection</a:t>
            </a:r>
          </a:p>
        </p:txBody>
      </p:sp>
      <p:sp>
        <p:nvSpPr>
          <p:cNvPr id="314381" name="TextBox 54"/>
          <p:cNvSpPr txBox="1">
            <a:spLocks noChangeArrowheads="1"/>
          </p:cNvSpPr>
          <p:nvPr/>
        </p:nvSpPr>
        <p:spPr bwMode="auto">
          <a:xfrm>
            <a:off x="2697163" y="2011363"/>
            <a:ext cx="3627437" cy="1036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 b="1" baseline="30000" dirty="0"/>
              <a:t>A single drop of </a:t>
            </a:r>
            <a:r>
              <a:rPr lang="en-US" sz="1800" b="1" baseline="30000" dirty="0" smtClean="0"/>
              <a:t>water </a:t>
            </a:r>
            <a:r>
              <a:rPr lang="en-US" sz="1800" b="1" baseline="30000" dirty="0"/>
              <a:t>seeping into an electrical control box is all it takes to knock out a Water/Wastewater facility</a:t>
            </a:r>
            <a:r>
              <a:rPr lang="ja-JP" altLang="en-US" sz="1800" b="1" baseline="30000" dirty="0"/>
              <a:t>’</a:t>
            </a:r>
            <a:r>
              <a:rPr lang="en-US" altLang="ja-JP" sz="1800" b="1" baseline="30000" dirty="0"/>
              <a:t>s production line for days.</a:t>
            </a:r>
          </a:p>
          <a:p>
            <a:pPr eaLnBrk="0" hangingPunct="0"/>
            <a:endParaRPr lang="en-US" sz="2000" b="1" baseline="30000" dirty="0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314383" name="Picture 38" descr="Petrochemical_is9276741_rev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0688" y="2049463"/>
            <a:ext cx="2022475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21275" y="4338793"/>
            <a:ext cx="1341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/>
              <a:t>Elastimold</a:t>
            </a:r>
            <a:r>
              <a:rPr lang="en-US" sz="1000" b="1" baseline="30000" dirty="0" smtClean="0"/>
              <a:t>®</a:t>
            </a:r>
            <a:endParaRPr lang="en-US" sz="1000" b="1" dirty="0" smtClean="0"/>
          </a:p>
          <a:p>
            <a:pPr algn="ctr"/>
            <a:r>
              <a:rPr lang="en-US" sz="1000" dirty="0" smtClean="0"/>
              <a:t>Cable Accessories</a:t>
            </a:r>
            <a:endParaRPr lang="en-US" sz="1000" dirty="0"/>
          </a:p>
        </p:txBody>
      </p:sp>
      <p:pic>
        <p:nvPicPr>
          <p:cNvPr id="3645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3552030"/>
            <a:ext cx="1676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33"/>
          <p:cNvSpPr txBox="1">
            <a:spLocks noChangeArrowheads="1"/>
          </p:cNvSpPr>
          <p:nvPr/>
        </p:nvSpPr>
        <p:spPr bwMode="auto">
          <a:xfrm>
            <a:off x="2443163" y="4294773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Homac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smtClean="0"/>
              <a:t>Flood-</a:t>
            </a:r>
            <a:r>
              <a:rPr lang="en-US" sz="1000" dirty="0" err="1" smtClean="0"/>
              <a:t>Seal</a:t>
            </a:r>
            <a:r>
              <a:rPr lang="en-US" sz="1000" baseline="30000" dirty="0" err="1" smtClean="0"/>
              <a:t>TM</a:t>
            </a:r>
            <a:r>
              <a:rPr lang="en-US" sz="1000" dirty="0" smtClean="0"/>
              <a:t> and Squid</a:t>
            </a:r>
            <a:r>
              <a:rPr lang="en-US" sz="1000" baseline="30000" dirty="0" smtClean="0"/>
              <a:t>®</a:t>
            </a:r>
            <a:r>
              <a:rPr lang="en-US" sz="1000" dirty="0" smtClean="0"/>
              <a:t> Products</a:t>
            </a:r>
            <a:endParaRPr lang="en-US" sz="1000" dirty="0"/>
          </a:p>
        </p:txBody>
      </p:sp>
      <p:sp>
        <p:nvSpPr>
          <p:cNvPr id="21" name="TextBox 33"/>
          <p:cNvSpPr txBox="1">
            <a:spLocks noChangeArrowheads="1"/>
          </p:cNvSpPr>
          <p:nvPr/>
        </p:nvSpPr>
        <p:spPr bwMode="auto">
          <a:xfrm>
            <a:off x="2390774" y="5926138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T&amp;B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> Fittings</a:t>
            </a:r>
            <a:br>
              <a:rPr lang="en-US" sz="1000" b="1" dirty="0" smtClean="0"/>
            </a:br>
            <a:r>
              <a:rPr lang="en-US" sz="1000" dirty="0" smtClean="0"/>
              <a:t>Stainless Steel </a:t>
            </a:r>
            <a:r>
              <a:rPr lang="en-US" sz="1000" dirty="0" err="1" smtClean="0"/>
              <a:t>Liquidtight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Conduit and Cord Fittings</a:t>
            </a:r>
            <a:endParaRPr lang="en-US" sz="1000" dirty="0"/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4381499" y="5921414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Ocal</a:t>
            </a:r>
            <a:r>
              <a:rPr lang="en-US" sz="1000" b="1" baseline="30000" dirty="0" err="1" smtClean="0"/>
              <a:t>TM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smtClean="0"/>
              <a:t>OCAL-BLUE</a:t>
            </a:r>
            <a:r>
              <a:rPr lang="en-US" sz="1000" baseline="30000" dirty="0" smtClean="0"/>
              <a:t>TM</a:t>
            </a:r>
            <a:r>
              <a:rPr lang="en-US" sz="1000" dirty="0" smtClean="0"/>
              <a:t> PVC-Coated NEMA</a:t>
            </a:r>
            <a:br>
              <a:rPr lang="en-US" sz="1000" dirty="0" smtClean="0"/>
            </a:br>
            <a:r>
              <a:rPr lang="en-US" sz="1000" dirty="0" smtClean="0"/>
              <a:t>Type 4X Form 8 Conduit Bodies</a:t>
            </a:r>
            <a:endParaRPr lang="en-US" sz="1000" dirty="0"/>
          </a:p>
        </p:txBody>
      </p:sp>
      <p:sp>
        <p:nvSpPr>
          <p:cNvPr id="24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188118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Elastimold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Emergi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-Lite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Homac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Iberville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Kopex-Ex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Ocal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PMA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Ready-Lite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Red•Dot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Reznor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Sta-Kon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Fittings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7" name="Picture 107" descr="background_ChemIndust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79700" y="857250"/>
            <a:ext cx="4313238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Liquid Ingress Protection</a:t>
            </a:r>
          </a:p>
        </p:txBody>
      </p:sp>
      <p:sp>
        <p:nvSpPr>
          <p:cNvPr id="316419" name="TextBox 33"/>
          <p:cNvSpPr txBox="1">
            <a:spLocks noChangeArrowheads="1"/>
          </p:cNvSpPr>
          <p:nvPr/>
        </p:nvSpPr>
        <p:spPr bwMode="auto">
          <a:xfrm>
            <a:off x="4525963" y="4725988"/>
            <a:ext cx="25273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PMA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/>
              <a:t>Flexible Nylon Conduit Systems</a:t>
            </a:r>
          </a:p>
        </p:txBody>
      </p:sp>
      <p:sp>
        <p:nvSpPr>
          <p:cNvPr id="316420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16421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 dirty="0">
                <a:solidFill>
                  <a:srgbClr val="000000"/>
                </a:solidFill>
              </a:rPr>
              <a:t>Thomas &amp; Betts brands</a:t>
            </a:r>
            <a:r>
              <a:rPr lang="en-US" sz="1700" b="1" i="1" dirty="0">
                <a:solidFill>
                  <a:srgbClr val="000000"/>
                </a:solidFill>
              </a:rPr>
              <a:t/>
            </a:r>
            <a:br>
              <a:rPr lang="en-US" sz="1700" b="1" i="1" dirty="0">
                <a:solidFill>
                  <a:srgbClr val="000000"/>
                </a:solidFill>
              </a:rPr>
            </a:br>
            <a:r>
              <a:rPr lang="en-US" sz="1700" b="1" i="1" baseline="30000" dirty="0">
                <a:solidFill>
                  <a:srgbClr val="000000"/>
                </a:solidFill>
              </a:rPr>
              <a:t>for liquid ingress</a:t>
            </a:r>
            <a:br>
              <a:rPr lang="en-US" sz="1700" b="1" i="1" baseline="30000" dirty="0">
                <a:solidFill>
                  <a:srgbClr val="000000"/>
                </a:solidFill>
              </a:rPr>
            </a:br>
            <a:r>
              <a:rPr lang="en-US" sz="1700" b="1" i="1" baseline="30000" dirty="0">
                <a:solidFill>
                  <a:srgbClr val="000000"/>
                </a:solidFill>
              </a:rPr>
              <a:t>protection</a:t>
            </a:r>
          </a:p>
        </p:txBody>
      </p:sp>
      <p:pic>
        <p:nvPicPr>
          <p:cNvPr id="31642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1763" y="3806825"/>
            <a:ext cx="88423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3751263"/>
            <a:ext cx="8636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02238" y="3970338"/>
            <a:ext cx="11541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6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27350" y="5256213"/>
            <a:ext cx="1182688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7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46700" y="5065713"/>
            <a:ext cx="117475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6429" name="TextBox 22"/>
          <p:cNvSpPr txBox="1">
            <a:spLocks noChangeArrowheads="1"/>
          </p:cNvSpPr>
          <p:nvPr/>
        </p:nvSpPr>
        <p:spPr bwMode="auto">
          <a:xfrm>
            <a:off x="2695575" y="1943100"/>
            <a:ext cx="37020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/>
              <a:t>The financial impact of allowing liquid to migrate into electrical systems can be significant — whether the result of downtime</a:t>
            </a:r>
            <a:br>
              <a:rPr lang="en-US" sz="1200" b="1"/>
            </a:br>
            <a:r>
              <a:rPr lang="en-US" sz="1200" b="1"/>
              <a:t>or having to replace damaged components. </a:t>
            </a:r>
          </a:p>
        </p:txBody>
      </p:sp>
      <p:sp>
        <p:nvSpPr>
          <p:cNvPr id="316430" name="TextBox 30"/>
          <p:cNvSpPr txBox="1">
            <a:spLocks noChangeArrowheads="1"/>
          </p:cNvSpPr>
          <p:nvPr/>
        </p:nvSpPr>
        <p:spPr bwMode="auto">
          <a:xfrm>
            <a:off x="4692650" y="5893760"/>
            <a:ext cx="21923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/>
              <a:t>Sta-Kon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 smtClean="0"/>
              <a:t>Shrink-</a:t>
            </a:r>
            <a:r>
              <a:rPr lang="en-US" sz="1000" dirty="0" err="1" smtClean="0"/>
              <a:t>Kon</a:t>
            </a:r>
            <a:r>
              <a:rPr lang="en-US" sz="1000" baseline="30000" dirty="0" err="1" smtClean="0"/>
              <a:t>TM</a:t>
            </a:r>
            <a:r>
              <a:rPr lang="en-US" sz="1000" dirty="0" smtClean="0"/>
              <a:t> </a:t>
            </a:r>
            <a:r>
              <a:rPr lang="en-US" sz="1000" dirty="0"/>
              <a:t>Wire and Connector Insulation Products</a:t>
            </a:r>
          </a:p>
        </p:txBody>
      </p:sp>
      <p:sp>
        <p:nvSpPr>
          <p:cNvPr id="316431" name="TextBox 29"/>
          <p:cNvSpPr txBox="1">
            <a:spLocks noChangeArrowheads="1"/>
          </p:cNvSpPr>
          <p:nvPr/>
        </p:nvSpPr>
        <p:spPr bwMode="auto">
          <a:xfrm>
            <a:off x="2430463" y="4727575"/>
            <a:ext cx="218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/>
              <a:t>Red•Dot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/>
              <a:t>Code </a:t>
            </a:r>
            <a:r>
              <a:rPr lang="en-US" sz="1000" dirty="0" err="1" smtClean="0"/>
              <a:t>Keeper</a:t>
            </a:r>
            <a:r>
              <a:rPr lang="en-US" sz="1000" baseline="30000" dirty="0" err="1" smtClean="0"/>
              <a:t>TM</a:t>
            </a:r>
            <a:r>
              <a:rPr lang="en-US" sz="1000" dirty="0" smtClean="0"/>
              <a:t> </a:t>
            </a:r>
            <a:r>
              <a:rPr lang="en-US" sz="1000" dirty="0"/>
              <a:t>Weatherproof </a:t>
            </a:r>
          </a:p>
          <a:p>
            <a:pPr algn="ctr" eaLnBrk="0" hangingPunct="0"/>
            <a:r>
              <a:rPr lang="en-US" sz="1000" dirty="0"/>
              <a:t>While-In-Use Covers</a:t>
            </a:r>
          </a:p>
        </p:txBody>
      </p:sp>
      <p:sp>
        <p:nvSpPr>
          <p:cNvPr id="316432" name="TextBox 32"/>
          <p:cNvSpPr txBox="1">
            <a:spLocks noChangeArrowheads="1"/>
          </p:cNvSpPr>
          <p:nvPr/>
        </p:nvSpPr>
        <p:spPr bwMode="auto">
          <a:xfrm>
            <a:off x="2622550" y="5927725"/>
            <a:ext cx="17954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/>
              <a:t>Homac</a:t>
            </a:r>
            <a:r>
              <a:rPr lang="en-US" sz="1000" b="1" baseline="30000" dirty="0"/>
              <a:t>®</a:t>
            </a:r>
            <a:r>
              <a:rPr lang="en-US" sz="1000" b="1" dirty="0"/>
              <a:t> </a:t>
            </a:r>
          </a:p>
          <a:p>
            <a:pPr algn="ctr" eaLnBrk="0" hangingPunct="0"/>
            <a:r>
              <a:rPr lang="en-US" sz="1000" dirty="0" smtClean="0"/>
              <a:t>Flood-</a:t>
            </a:r>
            <a:r>
              <a:rPr lang="en-US" sz="1000" dirty="0" err="1" smtClean="0"/>
              <a:t>Seal</a:t>
            </a:r>
            <a:r>
              <a:rPr lang="en-US" sz="1000" b="1" baseline="30000" dirty="0" err="1" smtClean="0"/>
              <a:t>TM</a:t>
            </a:r>
            <a:r>
              <a:rPr lang="en-US" sz="1000" b="1" dirty="0" smtClean="0"/>
              <a:t> </a:t>
            </a:r>
            <a:r>
              <a:rPr lang="en-US" sz="1000" dirty="0"/>
              <a:t>Multi-Port Connectors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056494"/>
              </p:ext>
            </p:extLst>
          </p:nvPr>
        </p:nvGraphicFramePr>
        <p:xfrm>
          <a:off x="340352" y="2024064"/>
          <a:ext cx="2090111" cy="2705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589" name="Acrobat Document" r:id="rId10" imgW="5829300" imgH="7543800" progId="AcroExch.Document.11">
                  <p:embed/>
                </p:oleObj>
              </mc:Choice>
              <mc:Fallback>
                <p:oleObj name="Acrobat Document" r:id="rId10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40352" y="2024064"/>
                        <a:ext cx="2090111" cy="27050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1881187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Elastimold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Emergi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-Lite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Homac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Iberville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Kopex-Ex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Ocal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PMA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Ready-Lite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Red•Dot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Reznor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Sta-Kon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Fittings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5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66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490133" y="1622916"/>
            <a:ext cx="6392333" cy="446730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8469" name="Rectangle 39"/>
          <p:cNvSpPr>
            <a:spLocks noChangeArrowheads="1"/>
          </p:cNvSpPr>
          <p:nvPr/>
        </p:nvSpPr>
        <p:spPr bwMode="auto">
          <a:xfrm>
            <a:off x="1492250" y="4348163"/>
            <a:ext cx="4660900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18470" name="Picture 16" descr="Hazardou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3900" y="4368800"/>
            <a:ext cx="703263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519238" y="3835400"/>
            <a:ext cx="80692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Hazardous Location Protection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3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525" y="-242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95526" y="857250"/>
            <a:ext cx="4476749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Hazardous Location Protection</a:t>
            </a:r>
          </a:p>
        </p:txBody>
      </p:sp>
      <p:sp>
        <p:nvSpPr>
          <p:cNvPr id="320515" name="TextBox 29"/>
          <p:cNvSpPr txBox="1">
            <a:spLocks noChangeArrowheads="1"/>
          </p:cNvSpPr>
          <p:nvPr/>
        </p:nvSpPr>
        <p:spPr bwMode="auto">
          <a:xfrm>
            <a:off x="2430463" y="4730750"/>
            <a:ext cx="218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/>
              <a:t>Hazlux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 smtClean="0"/>
              <a:t>Hazardous Location </a:t>
            </a:r>
            <a:r>
              <a:rPr lang="en-US" sz="1000" dirty="0"/>
              <a:t>Lighting</a:t>
            </a:r>
          </a:p>
        </p:txBody>
      </p:sp>
      <p:grpSp>
        <p:nvGrpSpPr>
          <p:cNvPr id="320516" name="Group 151"/>
          <p:cNvGrpSpPr>
            <a:grpSpLocks/>
          </p:cNvGrpSpPr>
          <p:nvPr/>
        </p:nvGrpSpPr>
        <p:grpSpPr bwMode="auto">
          <a:xfrm>
            <a:off x="4686300" y="5113338"/>
            <a:ext cx="2192338" cy="1366954"/>
            <a:chOff x="4686309" y="3683001"/>
            <a:chExt cx="2192884" cy="1365651"/>
          </a:xfrm>
        </p:grpSpPr>
        <p:pic>
          <p:nvPicPr>
            <p:cNvPr id="320532" name="Picture 25" descr="stex_tc1ph_0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98049" y="3683001"/>
              <a:ext cx="959849" cy="959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0533" name="TextBox 30"/>
            <p:cNvSpPr txBox="1">
              <a:spLocks noChangeArrowheads="1"/>
            </p:cNvSpPr>
            <p:nvPr/>
          </p:nvSpPr>
          <p:spPr bwMode="auto">
            <a:xfrm>
              <a:off x="4686309" y="4495182"/>
              <a:ext cx="2192884" cy="55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b="1" dirty="0" smtClean="0"/>
                <a:t>T&amp;B</a:t>
              </a:r>
              <a:r>
                <a:rPr lang="en-US" sz="1000" b="1" baseline="30000" dirty="0" smtClean="0"/>
                <a:t>®</a:t>
              </a:r>
              <a:r>
                <a:rPr lang="en-US" sz="1000" b="1" dirty="0" smtClean="0"/>
                <a:t> </a:t>
              </a:r>
              <a:r>
                <a:rPr lang="en-US" sz="1000" b="1" dirty="0"/>
                <a:t>Fittings</a:t>
              </a:r>
            </a:p>
            <a:p>
              <a:pPr algn="ctr" eaLnBrk="0" hangingPunct="0"/>
              <a:r>
                <a:rPr lang="en-US" sz="1000" dirty="0"/>
                <a:t>STAR </a:t>
              </a:r>
              <a:r>
                <a:rPr lang="en-US" sz="1000" dirty="0" smtClean="0"/>
                <a:t>TECK XP</a:t>
              </a:r>
              <a:r>
                <a:rPr lang="en-US" sz="1000" baseline="30000" dirty="0" smtClean="0"/>
                <a:t>®</a:t>
              </a:r>
              <a:r>
                <a:rPr lang="en-US" sz="1000" dirty="0" smtClean="0"/>
                <a:t> </a:t>
              </a:r>
              <a:r>
                <a:rPr lang="en-US" sz="1000" dirty="0"/>
                <a:t>Stainless Steel</a:t>
              </a:r>
              <a:br>
                <a:rPr lang="en-US" sz="1000" dirty="0"/>
              </a:br>
              <a:r>
                <a:rPr lang="en-US" sz="1000" dirty="0"/>
                <a:t>and Aluminum Fittings</a:t>
              </a:r>
            </a:p>
          </p:txBody>
        </p:sp>
      </p:grpSp>
      <p:pic>
        <p:nvPicPr>
          <p:cNvPr id="320517" name="Picture 26" descr="CONDUIT &amp; GLAN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0225" y="5240862"/>
            <a:ext cx="904875" cy="70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518" name="TextBox 31"/>
          <p:cNvSpPr txBox="1">
            <a:spLocks noChangeArrowheads="1"/>
          </p:cNvSpPr>
          <p:nvPr/>
        </p:nvSpPr>
        <p:spPr bwMode="auto">
          <a:xfrm>
            <a:off x="2589213" y="5860381"/>
            <a:ext cx="19367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Kopex</a:t>
            </a:r>
            <a:r>
              <a:rPr lang="en-US" sz="1000" b="1" baseline="30000" dirty="0" err="1" smtClean="0"/>
              <a:t>TM</a:t>
            </a:r>
            <a:r>
              <a:rPr lang="en-US" sz="1000" b="1" baseline="30000" dirty="0" smtClean="0"/>
              <a:t/>
            </a:r>
            <a:br>
              <a:rPr lang="en-US" sz="1000" b="1" baseline="30000" dirty="0" smtClean="0"/>
            </a:br>
            <a:r>
              <a:rPr lang="en-US" sz="1000" dirty="0" err="1" smtClean="0"/>
              <a:t>Kopex-Ex</a:t>
            </a:r>
            <a:r>
              <a:rPr lang="en-US" sz="1000" baseline="30000" dirty="0" err="1" smtClean="0"/>
              <a:t>TM</a:t>
            </a:r>
            <a:r>
              <a:rPr lang="en-US" sz="1000" dirty="0" smtClean="0"/>
              <a:t> Explosion Proof</a:t>
            </a:r>
          </a:p>
          <a:p>
            <a:pPr algn="ctr" eaLnBrk="0" hangingPunct="0"/>
            <a:r>
              <a:rPr lang="en-US" sz="1000" dirty="0" smtClean="0"/>
              <a:t>Conduit Systems</a:t>
            </a:r>
            <a:endParaRPr lang="en-US" sz="1000" dirty="0"/>
          </a:p>
        </p:txBody>
      </p:sp>
      <p:sp>
        <p:nvSpPr>
          <p:cNvPr id="320519" name="TextBox 32"/>
          <p:cNvSpPr txBox="1">
            <a:spLocks noChangeArrowheads="1"/>
          </p:cNvSpPr>
          <p:nvPr/>
        </p:nvSpPr>
        <p:spPr bwMode="auto">
          <a:xfrm>
            <a:off x="77786" y="5889075"/>
            <a:ext cx="26876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Emergi</a:t>
            </a:r>
            <a:r>
              <a:rPr lang="en-US" sz="1000" b="1" dirty="0" smtClean="0"/>
              <a:t>-Lite</a:t>
            </a:r>
            <a:r>
              <a:rPr lang="en-US" sz="1000" b="1" baseline="30000" dirty="0" smtClean="0"/>
              <a:t>® </a:t>
            </a:r>
            <a:r>
              <a:rPr lang="en-US" sz="1000" b="1" dirty="0" smtClean="0"/>
              <a:t>/</a:t>
            </a:r>
            <a:r>
              <a:rPr lang="en-US" sz="1000" b="1" dirty="0" err="1" smtClean="0"/>
              <a:t>Lumacell</a:t>
            </a:r>
            <a:r>
              <a:rPr lang="en-US" sz="1000" b="1" baseline="30000" dirty="0" smtClean="0"/>
              <a:t>® </a:t>
            </a:r>
            <a:r>
              <a:rPr lang="en-US" sz="1000" b="1" dirty="0" smtClean="0"/>
              <a:t>/Ready-Lite</a:t>
            </a:r>
            <a:r>
              <a:rPr lang="en-US" sz="1000" b="1" baseline="30000" dirty="0" smtClean="0"/>
              <a:t>®</a:t>
            </a:r>
            <a:endParaRPr lang="en-US" sz="1000" b="1" dirty="0"/>
          </a:p>
          <a:p>
            <a:pPr algn="ctr" eaLnBrk="0" hangingPunct="0"/>
            <a:r>
              <a:rPr lang="en-US" sz="1000" dirty="0" smtClean="0"/>
              <a:t>Hazardous </a:t>
            </a:r>
            <a:r>
              <a:rPr lang="en-US" sz="1000" dirty="0"/>
              <a:t>Location Emergency Lighting</a:t>
            </a:r>
          </a:p>
        </p:txBody>
      </p:sp>
      <p:grpSp>
        <p:nvGrpSpPr>
          <p:cNvPr id="320520" name="Group 152"/>
          <p:cNvGrpSpPr>
            <a:grpSpLocks/>
          </p:cNvGrpSpPr>
          <p:nvPr/>
        </p:nvGrpSpPr>
        <p:grpSpPr bwMode="auto">
          <a:xfrm>
            <a:off x="4525963" y="3867149"/>
            <a:ext cx="2527300" cy="1258766"/>
            <a:chOff x="4525439" y="5073965"/>
            <a:chExt cx="2527300" cy="1258758"/>
          </a:xfrm>
        </p:grpSpPr>
        <p:pic>
          <p:nvPicPr>
            <p:cNvPr id="320530" name="Picture 28" descr="dbre6404060k0_rs1ph_2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281746" y="5073965"/>
              <a:ext cx="1000162" cy="867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0531" name="TextBox 33"/>
            <p:cNvSpPr txBox="1">
              <a:spLocks noChangeArrowheads="1"/>
            </p:cNvSpPr>
            <p:nvPr/>
          </p:nvSpPr>
          <p:spPr bwMode="auto">
            <a:xfrm>
              <a:off x="4525439" y="5932616"/>
              <a:ext cx="2527300" cy="400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b="1" dirty="0" err="1" smtClean="0"/>
                <a:t>Russellstoll</a:t>
              </a:r>
              <a:r>
                <a:rPr lang="en-US" sz="1000" b="1" baseline="30000" dirty="0" smtClean="0"/>
                <a:t>® </a:t>
              </a:r>
              <a:br>
                <a:rPr lang="en-US" sz="1000" b="1" baseline="30000" dirty="0" smtClean="0"/>
              </a:br>
              <a:r>
                <a:rPr lang="en-US" sz="1000" dirty="0" err="1" smtClean="0"/>
                <a:t>MaxGard</a:t>
              </a:r>
              <a:r>
                <a:rPr lang="en-US" sz="1000" baseline="30000" dirty="0"/>
                <a:t>®</a:t>
              </a:r>
              <a:r>
                <a:rPr lang="en-US" sz="1000" dirty="0"/>
                <a:t> Pin-and-Sleeve Connectors</a:t>
              </a:r>
            </a:p>
          </p:txBody>
        </p:sp>
      </p:grpSp>
      <p:sp>
        <p:nvSpPr>
          <p:cNvPr id="320521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 dirty="0"/>
              <a:t>Electrical Division</a:t>
            </a:r>
          </a:p>
        </p:txBody>
      </p:sp>
      <p:sp>
        <p:nvSpPr>
          <p:cNvPr id="320522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Thomas &amp; Betts brands</a:t>
            </a:r>
            <a:r>
              <a:rPr lang="en-US" sz="1700" b="1" i="1">
                <a:solidFill>
                  <a:srgbClr val="000000"/>
                </a:solidFill>
              </a:rPr>
              <a:t/>
            </a:r>
            <a:br>
              <a:rPr lang="en-US" sz="1700" b="1" i="1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for hazardous location</a:t>
            </a:r>
            <a:br>
              <a:rPr lang="en-US" sz="1700" b="1" i="1" baseline="30000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protection</a:t>
            </a:r>
          </a:p>
        </p:txBody>
      </p:sp>
      <p:sp>
        <p:nvSpPr>
          <p:cNvPr id="320525" name="TextBox 1"/>
          <p:cNvSpPr txBox="1">
            <a:spLocks noChangeArrowheads="1"/>
          </p:cNvSpPr>
          <p:nvPr/>
        </p:nvSpPr>
        <p:spPr bwMode="auto">
          <a:xfrm>
            <a:off x="2730500" y="2032000"/>
            <a:ext cx="3798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/>
              <a:t>There is always a concern at Water/Wastewater installations about the significant presence of gases and vapors.</a:t>
            </a:r>
          </a:p>
        </p:txBody>
      </p:sp>
      <p:sp>
        <p:nvSpPr>
          <p:cNvPr id="320526" name="TextBox 25"/>
          <p:cNvSpPr txBox="1">
            <a:spLocks noChangeArrowheads="1"/>
          </p:cNvSpPr>
          <p:nvPr/>
        </p:nvSpPr>
        <p:spPr bwMode="auto">
          <a:xfrm>
            <a:off x="2730500" y="2670175"/>
            <a:ext cx="4171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/>
              <a:t>Typical hazardous locations include:</a:t>
            </a:r>
          </a:p>
        </p:txBody>
      </p:sp>
      <p:sp>
        <p:nvSpPr>
          <p:cNvPr id="320527" name="Rectangle 2"/>
          <p:cNvSpPr>
            <a:spLocks noChangeArrowheads="1"/>
          </p:cNvSpPr>
          <p:nvPr/>
        </p:nvSpPr>
        <p:spPr bwMode="auto">
          <a:xfrm>
            <a:off x="2819400" y="2921000"/>
            <a:ext cx="4114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spcAft>
                <a:spcPts val="300"/>
              </a:spcAft>
              <a:buFont typeface="Arial" charset="0"/>
              <a:buChar char="•"/>
            </a:pPr>
            <a:r>
              <a:rPr lang="en-US" sz="1000" dirty="0"/>
              <a:t>Water/ Wastewater plant process areas</a:t>
            </a:r>
          </a:p>
          <a:p>
            <a:pPr marL="171450" indent="-171450" eaLnBrk="0" hangingPunct="0">
              <a:spcAft>
                <a:spcPts val="300"/>
              </a:spcAft>
              <a:buFont typeface="Arial" charset="0"/>
              <a:buChar char="•"/>
            </a:pPr>
            <a:r>
              <a:rPr lang="en-US" sz="1000" dirty="0"/>
              <a:t>Booster stations and valve areas along pipelines</a:t>
            </a:r>
          </a:p>
          <a:p>
            <a:pPr marL="171450" indent="-171450" eaLnBrk="0" hangingPunct="0">
              <a:spcAft>
                <a:spcPts val="300"/>
              </a:spcAft>
              <a:buFont typeface="Arial" charset="0"/>
              <a:buChar char="•"/>
            </a:pPr>
            <a:r>
              <a:rPr lang="en-US" sz="1000" dirty="0"/>
              <a:t>Loading and unloading areas in terminals</a:t>
            </a:r>
          </a:p>
          <a:p>
            <a:pPr marL="171450" indent="-171450" eaLnBrk="0" hangingPunct="0">
              <a:spcAft>
                <a:spcPts val="300"/>
              </a:spcAft>
              <a:buFont typeface="Arial" charset="0"/>
              <a:buChar char="•"/>
            </a:pPr>
            <a:r>
              <a:rPr lang="en-US" sz="1000" dirty="0"/>
              <a:t>Storage areas for tanks, barrels and trucks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32052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1763" y="2119313"/>
            <a:ext cx="2579687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25" y="3867149"/>
            <a:ext cx="911548" cy="899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6" y="4730750"/>
            <a:ext cx="1560514" cy="1170386"/>
          </a:xfrm>
          <a:prstGeom prst="rect">
            <a:avLst/>
          </a:prstGeom>
        </p:spPr>
      </p:pic>
      <p:sp>
        <p:nvSpPr>
          <p:cNvPr id="26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1881187" cy="197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Emergi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-Lite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E-Z-Code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Kopex-Ex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Ready-Lite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Reznor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Cable Tray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Fittings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562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447801" y="1610626"/>
            <a:ext cx="6366931" cy="4449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2565" name="Rectangle 39"/>
          <p:cNvSpPr>
            <a:spLocks noChangeArrowheads="1"/>
          </p:cNvSpPr>
          <p:nvPr/>
        </p:nvSpPr>
        <p:spPr bwMode="auto">
          <a:xfrm>
            <a:off x="1441450" y="3763963"/>
            <a:ext cx="3790950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531938" y="3257550"/>
            <a:ext cx="80692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ts val="2475"/>
              </a:lnSpc>
              <a:defRPr/>
            </a:pPr>
            <a:r>
              <a:rPr lang="en-US" sz="22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Safety</a:t>
            </a:r>
          </a:p>
        </p:txBody>
      </p:sp>
      <p:pic>
        <p:nvPicPr>
          <p:cNvPr id="322567" name="Picture 29" descr="Safety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9813" y="3821113"/>
            <a:ext cx="76358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9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79700" y="857250"/>
            <a:ext cx="4856163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Safety</a:t>
            </a:r>
            <a:br>
              <a:rPr lang="en-US" sz="2200" i="1" dirty="0" smtClean="0">
                <a:ea typeface="ＭＳ Ｐゴシック" pitchFamily="34" charset="-128"/>
              </a:rPr>
            </a:br>
            <a:endParaRPr lang="en-US" sz="2200" i="1" dirty="0" smtClean="0">
              <a:ea typeface="ＭＳ Ｐゴシック" pitchFamily="34" charset="-128"/>
            </a:endParaRPr>
          </a:p>
        </p:txBody>
      </p:sp>
      <p:pic>
        <p:nvPicPr>
          <p:cNvPr id="324611" name="Picture 24" descr="X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2600" y="5162550"/>
            <a:ext cx="1100138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12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grpSp>
        <p:nvGrpSpPr>
          <p:cNvPr id="324613" name="Group 23"/>
          <p:cNvGrpSpPr>
            <a:grpSpLocks/>
          </p:cNvGrpSpPr>
          <p:nvPr/>
        </p:nvGrpSpPr>
        <p:grpSpPr bwMode="auto">
          <a:xfrm>
            <a:off x="2697163" y="2011363"/>
            <a:ext cx="5702300" cy="2236798"/>
            <a:chOff x="2697163" y="2011363"/>
            <a:chExt cx="5702300" cy="2236808"/>
          </a:xfrm>
        </p:grpSpPr>
        <p:sp>
          <p:nvSpPr>
            <p:cNvPr id="324630" name="TextBox 54"/>
            <p:cNvSpPr txBox="1">
              <a:spLocks noChangeArrowheads="1"/>
            </p:cNvSpPr>
            <p:nvPr/>
          </p:nvSpPr>
          <p:spPr bwMode="auto">
            <a:xfrm>
              <a:off x="2697163" y="2011363"/>
              <a:ext cx="5702300" cy="76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 b="1" baseline="30000" dirty="0"/>
                <a:t>The goal of safety practices is zero accidents, </a:t>
              </a:r>
              <a:br>
                <a:rPr lang="en-US" sz="1800" b="1" baseline="30000" dirty="0"/>
              </a:br>
              <a:r>
                <a:rPr lang="en-US" sz="1800" b="1" baseline="30000" dirty="0"/>
                <a:t>zero injuries and zero deaths.</a:t>
              </a:r>
            </a:p>
            <a:p>
              <a:pPr eaLnBrk="0" hangingPunct="0"/>
              <a:endParaRPr lang="en-US" sz="2000" dirty="0"/>
            </a:p>
          </p:txBody>
        </p:sp>
        <p:sp>
          <p:nvSpPr>
            <p:cNvPr id="324631" name="TextBox 55"/>
            <p:cNvSpPr txBox="1">
              <a:spLocks noChangeArrowheads="1"/>
            </p:cNvSpPr>
            <p:nvPr/>
          </p:nvSpPr>
          <p:spPr bwMode="auto">
            <a:xfrm>
              <a:off x="2705101" y="2540003"/>
              <a:ext cx="3636962" cy="1708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 b="1" baseline="30000" dirty="0"/>
                <a:t>The major stakeholders in safety solutions are:</a:t>
              </a:r>
            </a:p>
            <a:p>
              <a:pPr eaLnBrk="0" hangingPunct="0">
                <a:lnSpc>
                  <a:spcPts val="1475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1400" baseline="30000" dirty="0"/>
                <a:t>•  </a:t>
              </a:r>
              <a:r>
                <a:rPr lang="en-US" sz="1400" baseline="30000" dirty="0" smtClean="0"/>
                <a:t>Municipal, Provincial </a:t>
              </a:r>
              <a:r>
                <a:rPr lang="en-US" sz="1400" baseline="30000" dirty="0"/>
                <a:t>and Federal Agencies</a:t>
              </a:r>
            </a:p>
            <a:p>
              <a:pPr eaLnBrk="0" hangingPunct="0">
                <a:lnSpc>
                  <a:spcPts val="1475"/>
                </a:lnSpc>
                <a:spcAft>
                  <a:spcPts val="300"/>
                </a:spcAft>
              </a:pPr>
              <a:r>
                <a:rPr lang="en-US" sz="1400" baseline="30000" dirty="0"/>
                <a:t>•  The business/organization</a:t>
              </a:r>
            </a:p>
            <a:p>
              <a:pPr eaLnBrk="0" hangingPunct="0">
                <a:lnSpc>
                  <a:spcPts val="1475"/>
                </a:lnSpc>
                <a:spcAft>
                  <a:spcPts val="300"/>
                </a:spcAft>
              </a:pPr>
              <a:r>
                <a:rPr lang="en-US" sz="1400" baseline="30000" dirty="0"/>
                <a:t>•  The employee(s)</a:t>
              </a:r>
            </a:p>
            <a:p>
              <a:pPr eaLnBrk="0" hangingPunct="0">
                <a:lnSpc>
                  <a:spcPts val="1475"/>
                </a:lnSpc>
                <a:spcAft>
                  <a:spcPts val="600"/>
                </a:spcAft>
              </a:pPr>
              <a:r>
                <a:rPr lang="en-US" sz="1400" baseline="30000" dirty="0"/>
                <a:t>•  The environment/society</a:t>
              </a:r>
            </a:p>
            <a:p>
              <a:pPr algn="ctr" eaLnBrk="0" hangingPunct="0"/>
              <a:endParaRPr lang="en-US" dirty="0"/>
            </a:p>
          </p:txBody>
        </p:sp>
      </p:grpSp>
      <p:sp>
        <p:nvSpPr>
          <p:cNvPr id="324614" name="TextBox 68"/>
          <p:cNvSpPr txBox="1">
            <a:spLocks noChangeArrowheads="1"/>
          </p:cNvSpPr>
          <p:nvPr/>
        </p:nvSpPr>
        <p:spPr bwMode="auto">
          <a:xfrm>
            <a:off x="7105650" y="781050"/>
            <a:ext cx="2628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 dirty="0">
                <a:solidFill>
                  <a:srgbClr val="000000"/>
                </a:solidFill>
              </a:rPr>
              <a:t>Thomas &amp; Betts brands</a:t>
            </a:r>
            <a:r>
              <a:rPr lang="en-US" sz="1700" b="1" i="1" dirty="0">
                <a:solidFill>
                  <a:srgbClr val="000000"/>
                </a:solidFill>
              </a:rPr>
              <a:t/>
            </a:r>
            <a:br>
              <a:rPr lang="en-US" sz="1700" b="1" i="1" dirty="0">
                <a:solidFill>
                  <a:srgbClr val="000000"/>
                </a:solidFill>
              </a:rPr>
            </a:br>
            <a:r>
              <a:rPr lang="en-US" sz="1700" b="1" i="1" baseline="30000" dirty="0">
                <a:solidFill>
                  <a:srgbClr val="000000"/>
                </a:solidFill>
              </a:rPr>
              <a:t>for safety</a:t>
            </a:r>
          </a:p>
        </p:txBody>
      </p:sp>
      <p:pic>
        <p:nvPicPr>
          <p:cNvPr id="324616" name="Picture 27" descr="gsul2ss_rs1ph_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8938" y="3656013"/>
            <a:ext cx="67786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7" name="Picture 29" descr="sgc2_rs1ph_0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26063" y="4344988"/>
            <a:ext cx="4572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8" name="Picture 33" descr="All-Struct Quickpol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65500" y="2978150"/>
            <a:ext cx="3683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9" name="Picture 23" descr="aptbd74_ez1ld_0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53088" y="5327650"/>
            <a:ext cx="2746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20" name="Picture 25" descr="lb86877_ez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78538" y="5308600"/>
            <a:ext cx="2889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21" name="Picture 26" descr="WMSL-0-45 new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73750" y="5411788"/>
            <a:ext cx="2762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22" name="Picture 24" descr="az1100_ez1ph_rev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89550" y="5459413"/>
            <a:ext cx="698500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4623" name="TextBox 29"/>
          <p:cNvSpPr txBox="1">
            <a:spLocks noChangeArrowheads="1"/>
          </p:cNvSpPr>
          <p:nvPr/>
        </p:nvSpPr>
        <p:spPr bwMode="auto">
          <a:xfrm>
            <a:off x="2436813" y="4686300"/>
            <a:ext cx="218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00" b="1" dirty="0" smtClean="0"/>
              <a:t>Hazlux</a:t>
            </a:r>
            <a:r>
              <a:rPr lang="en-US" sz="900" b="1" baseline="30000" dirty="0" smtClean="0"/>
              <a:t>®</a:t>
            </a:r>
            <a:endParaRPr lang="en-US" sz="900" b="1" baseline="30000" dirty="0"/>
          </a:p>
          <a:p>
            <a:pPr algn="ctr" eaLnBrk="0" hangingPunct="0"/>
            <a:r>
              <a:rPr lang="en-US" sz="900" dirty="0"/>
              <a:t>Quick Pole</a:t>
            </a:r>
          </a:p>
        </p:txBody>
      </p:sp>
      <p:sp>
        <p:nvSpPr>
          <p:cNvPr id="324624" name="TextBox 29"/>
          <p:cNvSpPr txBox="1">
            <a:spLocks noChangeArrowheads="1"/>
          </p:cNvSpPr>
          <p:nvPr/>
        </p:nvSpPr>
        <p:spPr bwMode="auto">
          <a:xfrm>
            <a:off x="4627563" y="4686300"/>
            <a:ext cx="21844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00" b="1" dirty="0" err="1" smtClean="0"/>
              <a:t>Russellstoll</a:t>
            </a:r>
            <a:r>
              <a:rPr lang="en-US" sz="900" b="1" baseline="30000" dirty="0" smtClean="0"/>
              <a:t>®</a:t>
            </a:r>
            <a:endParaRPr lang="en-US" sz="900" b="1" baseline="30000" dirty="0"/>
          </a:p>
          <a:p>
            <a:pPr algn="ctr" eaLnBrk="0" hangingPunct="0"/>
            <a:r>
              <a:rPr lang="en-US" sz="900" dirty="0" smtClean="0"/>
              <a:t>Safe Ground Indicator and </a:t>
            </a:r>
            <a:br>
              <a:rPr lang="en-US" sz="900" dirty="0" smtClean="0"/>
            </a:br>
            <a:r>
              <a:rPr lang="en-US" sz="900" dirty="0" smtClean="0"/>
              <a:t>Lightning  Protection</a:t>
            </a:r>
            <a:endParaRPr lang="en-US" sz="900" dirty="0"/>
          </a:p>
        </p:txBody>
      </p:sp>
      <p:sp>
        <p:nvSpPr>
          <p:cNvPr id="324625" name="TextBox 29"/>
          <p:cNvSpPr txBox="1">
            <a:spLocks noChangeArrowheads="1"/>
          </p:cNvSpPr>
          <p:nvPr/>
        </p:nvSpPr>
        <p:spPr bwMode="auto">
          <a:xfrm>
            <a:off x="2436813" y="5937250"/>
            <a:ext cx="218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00" b="1" dirty="0" err="1"/>
              <a:t>Emergi</a:t>
            </a:r>
            <a:r>
              <a:rPr lang="en-US" sz="900" b="1" dirty="0"/>
              <a:t>-Lite</a:t>
            </a:r>
            <a:r>
              <a:rPr lang="en-US" sz="900" b="1" baseline="30000" dirty="0"/>
              <a:t>®</a:t>
            </a:r>
            <a:r>
              <a:rPr lang="en-US" sz="900" b="1" dirty="0"/>
              <a:t>/</a:t>
            </a:r>
            <a:r>
              <a:rPr lang="en-US" sz="900" b="1" dirty="0" err="1"/>
              <a:t>Lumacell</a:t>
            </a:r>
            <a:r>
              <a:rPr lang="en-US" sz="900" b="1" baseline="30000" dirty="0"/>
              <a:t>®</a:t>
            </a:r>
            <a:r>
              <a:rPr lang="en-US" sz="900" b="1" dirty="0"/>
              <a:t>/</a:t>
            </a:r>
            <a:r>
              <a:rPr lang="en-US" sz="900" b="1" dirty="0" smtClean="0"/>
              <a:t>Ready-Lite</a:t>
            </a:r>
            <a:r>
              <a:rPr lang="en-US" sz="900" b="1" baseline="30000" dirty="0"/>
              <a:t>®</a:t>
            </a:r>
            <a:endParaRPr lang="en-US" sz="900" b="1" dirty="0"/>
          </a:p>
          <a:p>
            <a:pPr algn="ctr" eaLnBrk="0" hangingPunct="0"/>
            <a:r>
              <a:rPr lang="en-US" sz="900" dirty="0"/>
              <a:t>Emergency Lighting Systems</a:t>
            </a:r>
          </a:p>
        </p:txBody>
      </p:sp>
      <p:sp>
        <p:nvSpPr>
          <p:cNvPr id="324626" name="TextBox 29"/>
          <p:cNvSpPr txBox="1">
            <a:spLocks noChangeArrowheads="1"/>
          </p:cNvSpPr>
          <p:nvPr/>
        </p:nvSpPr>
        <p:spPr bwMode="auto">
          <a:xfrm>
            <a:off x="4627563" y="5937250"/>
            <a:ext cx="2184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00" b="1" dirty="0" smtClean="0"/>
              <a:t>E-Z-CODE</a:t>
            </a:r>
            <a:r>
              <a:rPr lang="en-US" sz="900" b="1" baseline="30000" dirty="0"/>
              <a:t>®</a:t>
            </a:r>
          </a:p>
          <a:p>
            <a:pPr algn="ctr" eaLnBrk="0" hangingPunct="0"/>
            <a:r>
              <a:rPr lang="en-US" sz="900" dirty="0"/>
              <a:t>Safety Labels, Tags, Signs and Barricade Tapes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324628" name="Picture 38" descr="Petrochemical_is9276741_rev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2275" y="2051050"/>
            <a:ext cx="2020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71"/>
          <p:cNvSpPr txBox="1">
            <a:spLocks noChangeArrowheads="1"/>
          </p:cNvSpPr>
          <p:nvPr/>
        </p:nvSpPr>
        <p:spPr bwMode="auto">
          <a:xfrm>
            <a:off x="7119938" y="1471741"/>
            <a:ext cx="1881187" cy="428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Blackburn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Elastimold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Emergi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-Lite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E-Z-Code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Tech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Homac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Joslyn Hi-Voltage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Kopex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Ready-Lite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Ocal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Red•Dot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Sta-Kon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Steel-City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Superstrut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Cable Tray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Fittings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Ty-Rap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5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79700" y="857250"/>
            <a:ext cx="4856163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smtClean="0">
                <a:ea typeface="ＭＳ Ｐゴシック" pitchFamily="34" charset="-128"/>
              </a:rPr>
              <a:t>T&amp;B Solutions for Safety</a:t>
            </a:r>
            <a:br>
              <a:rPr lang="en-US" sz="2200" i="1" smtClean="0">
                <a:ea typeface="ＭＳ Ｐゴシック" pitchFamily="34" charset="-128"/>
              </a:rPr>
            </a:br>
            <a:r>
              <a:rPr lang="en-US" sz="2200" i="1" smtClean="0">
                <a:ea typeface="ＭＳ Ｐゴシック" pitchFamily="34" charset="-128"/>
              </a:rPr>
              <a:t>&amp; Contamination</a:t>
            </a:r>
          </a:p>
        </p:txBody>
      </p:sp>
      <p:sp>
        <p:nvSpPr>
          <p:cNvPr id="326659" name="TextBox 29"/>
          <p:cNvSpPr txBox="1">
            <a:spLocks noChangeArrowheads="1"/>
          </p:cNvSpPr>
          <p:nvPr/>
        </p:nvSpPr>
        <p:spPr bwMode="auto">
          <a:xfrm>
            <a:off x="2430463" y="4533900"/>
            <a:ext cx="218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Ty-Rap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/>
              <a:t>Detectable Cable Ties</a:t>
            </a:r>
          </a:p>
        </p:txBody>
      </p:sp>
      <p:sp>
        <p:nvSpPr>
          <p:cNvPr id="326660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26661" name="TextBox 68"/>
          <p:cNvSpPr txBox="1">
            <a:spLocks noChangeArrowheads="1"/>
          </p:cNvSpPr>
          <p:nvPr/>
        </p:nvSpPr>
        <p:spPr bwMode="auto">
          <a:xfrm>
            <a:off x="7105650" y="1168400"/>
            <a:ext cx="2628900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Thomas &amp; Betts brands</a:t>
            </a:r>
            <a:r>
              <a:rPr lang="en-US" sz="1700" b="1" i="1">
                <a:solidFill>
                  <a:srgbClr val="000000"/>
                </a:solidFill>
              </a:rPr>
              <a:t/>
            </a:r>
            <a:br>
              <a:rPr lang="en-US" sz="1700" b="1" i="1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for safety</a:t>
            </a:r>
          </a:p>
          <a:p>
            <a:pPr eaLnBrk="0" hangingPunct="0"/>
            <a:endParaRPr lang="en-US" sz="1700" b="1" i="1" baseline="30000">
              <a:solidFill>
                <a:srgbClr val="000000"/>
              </a:solidFill>
            </a:endParaRPr>
          </a:p>
        </p:txBody>
      </p:sp>
      <p:sp>
        <p:nvSpPr>
          <p:cNvPr id="326664" name="TextBox 25"/>
          <p:cNvSpPr txBox="1">
            <a:spLocks noChangeArrowheads="1"/>
          </p:cNvSpPr>
          <p:nvPr/>
        </p:nvSpPr>
        <p:spPr bwMode="auto">
          <a:xfrm>
            <a:off x="2578100" y="1944688"/>
            <a:ext cx="57054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dirty="0"/>
              <a:t>No one is immune to safety and contamination concerns.</a:t>
            </a:r>
          </a:p>
          <a:p>
            <a:pPr eaLnBrk="0" hangingPunct="0"/>
            <a:endParaRPr lang="en-US" sz="1200" b="1" dirty="0"/>
          </a:p>
          <a:p>
            <a:pPr eaLnBrk="0" hangingPunct="0"/>
            <a:r>
              <a:rPr lang="en-US" sz="1200" b="1" dirty="0"/>
              <a:t>Contamination and safety concerns are not market </a:t>
            </a:r>
          </a:p>
          <a:p>
            <a:pPr eaLnBrk="0" hangingPunct="0"/>
            <a:r>
              <a:rPr lang="en-US" sz="1200" b="1" dirty="0"/>
              <a:t>specific. They affect workers, production schedules</a:t>
            </a:r>
          </a:p>
          <a:p>
            <a:pPr eaLnBrk="0" hangingPunct="0"/>
            <a:r>
              <a:rPr lang="en-US" sz="1200" b="1" dirty="0"/>
              <a:t>and the bottom line across a broad spectrum </a:t>
            </a:r>
          </a:p>
          <a:p>
            <a:pPr eaLnBrk="0" hangingPunct="0"/>
            <a:r>
              <a:rPr lang="en-US" sz="1200" b="1" dirty="0"/>
              <a:t>of industries.</a:t>
            </a:r>
          </a:p>
        </p:txBody>
      </p:sp>
      <p:pic>
        <p:nvPicPr>
          <p:cNvPr id="32666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756061">
            <a:off x="3063509" y="3380639"/>
            <a:ext cx="1190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838" y="2068513"/>
            <a:ext cx="2085975" cy="2705100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26667" name="TextBox 33"/>
          <p:cNvSpPr txBox="1">
            <a:spLocks noChangeArrowheads="1"/>
          </p:cNvSpPr>
          <p:nvPr/>
        </p:nvSpPr>
        <p:spPr bwMode="auto">
          <a:xfrm>
            <a:off x="4525963" y="4529138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Blackburn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smtClean="0"/>
              <a:t>Metallic </a:t>
            </a:r>
            <a:r>
              <a:rPr lang="en-US" sz="1000" dirty="0"/>
              <a:t>Gradient Control Mat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sp>
        <p:nvSpPr>
          <p:cNvPr id="326670" name="TextBox 30"/>
          <p:cNvSpPr txBox="1">
            <a:spLocks noChangeArrowheads="1"/>
          </p:cNvSpPr>
          <p:nvPr/>
        </p:nvSpPr>
        <p:spPr bwMode="auto">
          <a:xfrm>
            <a:off x="4683918" y="5926138"/>
            <a:ext cx="2192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Steel </a:t>
            </a:r>
            <a:r>
              <a:rPr lang="en-US" sz="1000" b="1" dirty="0" smtClean="0"/>
              <a:t>City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 eaLnBrk="0" hangingPunct="0"/>
            <a:r>
              <a:rPr lang="en-US" sz="1000" dirty="0"/>
              <a:t>Fire Alarm Boxes and Fittings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84" y="4943076"/>
            <a:ext cx="918369" cy="918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250" r="33701" b="14375"/>
          <a:stretch/>
        </p:blipFill>
        <p:spPr>
          <a:xfrm>
            <a:off x="3222927" y="4962572"/>
            <a:ext cx="741436" cy="879378"/>
          </a:xfrm>
          <a:prstGeom prst="rect">
            <a:avLst/>
          </a:prstGeom>
        </p:spPr>
      </p:pic>
      <p:pic>
        <p:nvPicPr>
          <p:cNvPr id="3686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643" y="3476626"/>
            <a:ext cx="15176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71"/>
          <p:cNvSpPr txBox="1">
            <a:spLocks noChangeArrowheads="1"/>
          </p:cNvSpPr>
          <p:nvPr/>
        </p:nvSpPr>
        <p:spPr bwMode="auto">
          <a:xfrm>
            <a:off x="7085012" y="1640349"/>
            <a:ext cx="1881187" cy="467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Blackburn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Carlon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Elastimold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Emergi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-Lite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E-Z-Code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Hazlux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Tech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Homac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Joslyn Hi-Voltage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Kopex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Lumacell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Marrette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Ready-Lite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Ocal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Red•Dot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Reznor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Russellstoll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TM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Sta-Kon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Steel-City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Superstrut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Cable Tray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Fittings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Ty-Rap</a:t>
            </a:r>
            <a:r>
              <a:rPr lang="en-US" sz="100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®</a:t>
            </a:r>
            <a:endParaRPr lang="en-US" sz="1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9"/>
          <p:cNvSpPr txBox="1">
            <a:spLocks noChangeArrowheads="1"/>
          </p:cNvSpPr>
          <p:nvPr/>
        </p:nvSpPr>
        <p:spPr bwMode="auto">
          <a:xfrm>
            <a:off x="2436813" y="5926138"/>
            <a:ext cx="218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Superstrut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Seismic Bracing</a:t>
            </a:r>
            <a:endParaRPr lang="en-US" sz="10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5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6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550246" y="1651000"/>
            <a:ext cx="6348308" cy="4436533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28709" name="Rectangle 39"/>
          <p:cNvSpPr>
            <a:spLocks noChangeArrowheads="1"/>
          </p:cNvSpPr>
          <p:nvPr/>
        </p:nvSpPr>
        <p:spPr bwMode="auto">
          <a:xfrm>
            <a:off x="2184400" y="3771900"/>
            <a:ext cx="5732463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28710" name="Picture 12" descr="Pow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1975" y="3865563"/>
            <a:ext cx="7286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547938" y="3265488"/>
            <a:ext cx="80692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Power Quality, Efficiency &amp; Reliability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sp>
        <p:nvSpPr>
          <p:cNvPr id="29389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717550"/>
            <a:ext cx="8147050" cy="1492250"/>
          </a:xfrm>
        </p:spPr>
        <p:txBody>
          <a:bodyPr/>
          <a:lstStyle/>
          <a:p>
            <a:pPr eaLnBrk="1" hangingPunct="1">
              <a:lnSpc>
                <a:spcPts val="2475"/>
              </a:lnSpc>
            </a:pPr>
            <a:r>
              <a:rPr lang="en-US" sz="2200" i="1" smtClean="0">
                <a:ea typeface="ＭＳ Ｐゴシック" pitchFamily="34" charset="-128"/>
              </a:rPr>
              <a:t>Key Water/ Wastewater Business &amp; Operation Drivers</a:t>
            </a:r>
          </a:p>
        </p:txBody>
      </p:sp>
      <p:sp>
        <p:nvSpPr>
          <p:cNvPr id="293893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16390" name="TextBox 55"/>
          <p:cNvSpPr txBox="1">
            <a:spLocks noChangeArrowheads="1"/>
          </p:cNvSpPr>
          <p:nvPr/>
        </p:nvSpPr>
        <p:spPr bwMode="auto">
          <a:xfrm>
            <a:off x="3468688" y="2049463"/>
            <a:ext cx="48260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eaLnBrk="0" hangingPunct="0">
              <a:spcAft>
                <a:spcPts val="1200"/>
              </a:spcAft>
            </a:pPr>
            <a:r>
              <a:rPr lang="en-US" sz="1700" b="1"/>
              <a:t>Business</a:t>
            </a:r>
            <a:r>
              <a:rPr lang="en-US" sz="1700"/>
              <a:t> </a:t>
            </a:r>
            <a:r>
              <a:rPr lang="en-US" sz="1700" b="1"/>
              <a:t>Drivers</a:t>
            </a:r>
          </a:p>
          <a:p>
            <a:pPr marL="273050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/>
              <a:t>Provincial and Federal Agencies</a:t>
            </a:r>
          </a:p>
          <a:p>
            <a:pPr marL="273050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/>
              <a:t>Housing Market</a:t>
            </a:r>
          </a:p>
          <a:p>
            <a:pPr marL="273050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/>
              <a:t>Weather</a:t>
            </a:r>
          </a:p>
          <a:p>
            <a:pPr marL="273050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/>
              <a:t>Aging Infrastructure</a:t>
            </a:r>
          </a:p>
        </p:txBody>
      </p:sp>
      <p:pic>
        <p:nvPicPr>
          <p:cNvPr id="29389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713" y="2093913"/>
            <a:ext cx="28606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55"/>
          <p:cNvSpPr txBox="1">
            <a:spLocks noChangeArrowheads="1"/>
          </p:cNvSpPr>
          <p:nvPr/>
        </p:nvSpPr>
        <p:spPr bwMode="auto">
          <a:xfrm>
            <a:off x="3468688" y="3846513"/>
            <a:ext cx="4826000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eaLnBrk="0" hangingPunct="0">
              <a:spcAft>
                <a:spcPts val="1200"/>
              </a:spcAft>
            </a:pPr>
            <a:r>
              <a:rPr lang="en-US" sz="1700" b="1"/>
              <a:t>Operation</a:t>
            </a:r>
            <a:r>
              <a:rPr lang="en-US" sz="1700"/>
              <a:t> </a:t>
            </a:r>
            <a:r>
              <a:rPr lang="en-US" sz="1700" b="1"/>
              <a:t>Drivers</a:t>
            </a:r>
          </a:p>
          <a:p>
            <a:pPr marL="273050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/>
              <a:t>Energy Efficiency</a:t>
            </a:r>
          </a:p>
          <a:p>
            <a:pPr marL="273050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/>
              <a:t>Resource Recovery</a:t>
            </a:r>
          </a:p>
          <a:p>
            <a:pPr marL="273050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/>
              <a:t>Security</a:t>
            </a:r>
          </a:p>
          <a:p>
            <a:pPr marL="273050" eaLnBrk="0" hangingPunct="0">
              <a:lnSpc>
                <a:spcPct val="7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700"/>
              <a:t>Waste Reduction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55" name="Rectangle 2"/>
          <p:cNvSpPr>
            <a:spLocks noGrp="1" noChangeArrowheads="1"/>
          </p:cNvSpPr>
          <p:nvPr>
            <p:ph type="title"/>
          </p:nvPr>
        </p:nvSpPr>
        <p:spPr>
          <a:xfrm>
            <a:off x="1695451" y="857250"/>
            <a:ext cx="5297488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Power Quality, Efficiency &amp; Reliability</a:t>
            </a:r>
          </a:p>
        </p:txBody>
      </p:sp>
      <p:sp>
        <p:nvSpPr>
          <p:cNvPr id="330756" name="TextBox 30"/>
          <p:cNvSpPr txBox="1">
            <a:spLocks noChangeArrowheads="1"/>
          </p:cNvSpPr>
          <p:nvPr/>
        </p:nvSpPr>
        <p:spPr bwMode="auto">
          <a:xfrm>
            <a:off x="4681538" y="4648238"/>
            <a:ext cx="21923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/>
              <a:t>RussellStoll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/>
              <a:t>Computer System Plugs</a:t>
            </a:r>
          </a:p>
        </p:txBody>
      </p:sp>
      <p:sp>
        <p:nvSpPr>
          <p:cNvPr id="330757" name="TextBox 32"/>
          <p:cNvSpPr txBox="1">
            <a:spLocks noChangeArrowheads="1"/>
          </p:cNvSpPr>
          <p:nvPr/>
        </p:nvSpPr>
        <p:spPr bwMode="auto">
          <a:xfrm>
            <a:off x="4879975" y="6000690"/>
            <a:ext cx="1795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Boreal</a:t>
            </a:r>
            <a:r>
              <a:rPr lang="en-US" sz="1000" b="1" baseline="30000" dirty="0" smtClean="0"/>
              <a:t>®</a:t>
            </a:r>
            <a:endParaRPr lang="en-US" sz="1000" b="1" dirty="0"/>
          </a:p>
          <a:p>
            <a:pPr algn="ctr" eaLnBrk="0" hangingPunct="0"/>
            <a:r>
              <a:rPr lang="en-US" sz="1000" dirty="0"/>
              <a:t>Flexible Braids</a:t>
            </a:r>
          </a:p>
        </p:txBody>
      </p:sp>
      <p:sp>
        <p:nvSpPr>
          <p:cNvPr id="330758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30759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Thomas &amp; Betts brands</a:t>
            </a:r>
            <a:r>
              <a:rPr lang="en-US" sz="1700" b="1" i="1">
                <a:solidFill>
                  <a:srgbClr val="000000"/>
                </a:solidFill>
              </a:rPr>
              <a:t/>
            </a:r>
            <a:br>
              <a:rPr lang="en-US" sz="1700" b="1" i="1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for power quality,</a:t>
            </a:r>
          </a:p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efficiency &amp; reliability</a:t>
            </a:r>
          </a:p>
        </p:txBody>
      </p:sp>
      <p:sp>
        <p:nvSpPr>
          <p:cNvPr id="330760" name="TextBox 71"/>
          <p:cNvSpPr txBox="1">
            <a:spLocks noChangeArrowheads="1"/>
          </p:cNvSpPr>
          <p:nvPr/>
        </p:nvSpPr>
        <p:spPr bwMode="auto">
          <a:xfrm>
            <a:off x="7104063" y="2051050"/>
            <a:ext cx="2184400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</a:rPr>
              <a:t>Blackburn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Boreal</a:t>
            </a:r>
            <a:r>
              <a:rPr lang="en-US" sz="1000" baseline="30000" dirty="0" smtClean="0">
                <a:solidFill>
                  <a:srgbClr val="000000"/>
                </a:solidFill>
              </a:rPr>
              <a:t>® 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Elastimold</a:t>
            </a:r>
            <a:r>
              <a:rPr lang="en-US" sz="1000" baseline="30000" dirty="0" smtClean="0">
                <a:solidFill>
                  <a:srgbClr val="000000"/>
                </a:solidFill>
              </a:rPr>
              <a:t>® 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Emergi</a:t>
            </a:r>
            <a:r>
              <a:rPr lang="en-US" sz="1000" b="1" dirty="0" smtClean="0">
                <a:solidFill>
                  <a:srgbClr val="000000"/>
                </a:solidFill>
              </a:rPr>
              <a:t>-Lite</a:t>
            </a:r>
            <a:r>
              <a:rPr lang="en-US" sz="1000" baseline="30000" dirty="0" smtClean="0">
                <a:solidFill>
                  <a:srgbClr val="000000"/>
                </a:solidFill>
              </a:rPr>
              <a:t>® 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Fisher </a:t>
            </a:r>
            <a:r>
              <a:rPr lang="en-US" sz="1000" b="1" dirty="0" err="1" smtClean="0">
                <a:solidFill>
                  <a:srgbClr val="000000"/>
                </a:solidFill>
              </a:rPr>
              <a:t>Pierce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TM</a:t>
            </a:r>
            <a:r>
              <a:rPr lang="en-US" sz="1000" baseline="30000" dirty="0" smtClean="0">
                <a:solidFill>
                  <a:srgbClr val="000000"/>
                </a:solidFill>
              </a:rPr>
              <a:t> 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Hi-</a:t>
            </a:r>
            <a:r>
              <a:rPr lang="en-US" sz="1000" b="1" dirty="0" err="1" smtClean="0">
                <a:solidFill>
                  <a:srgbClr val="000000"/>
                </a:solidFill>
              </a:rPr>
              <a:t>Tech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TM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Homac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</a:rPr>
              <a:t>Joslyn </a:t>
            </a:r>
            <a:r>
              <a:rPr lang="en-US" sz="1000" b="1" dirty="0" smtClean="0">
                <a:solidFill>
                  <a:srgbClr val="000000"/>
                </a:solidFill>
              </a:rPr>
              <a:t>Hi-Voltage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Lumacell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Microlectric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Ready-Lite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Russellstoll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330761" name="Picture 38" descr="Petrochemical_is9276741_rev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275" y="2051050"/>
            <a:ext cx="2020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0763" name="TextBox 54"/>
          <p:cNvSpPr txBox="1">
            <a:spLocks noChangeArrowheads="1"/>
          </p:cNvSpPr>
          <p:nvPr/>
        </p:nvSpPr>
        <p:spPr bwMode="auto">
          <a:xfrm>
            <a:off x="2697163" y="2011363"/>
            <a:ext cx="37798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 b="1" baseline="30000" dirty="0"/>
              <a:t>M</a:t>
            </a:r>
            <a:r>
              <a:rPr lang="en-US" sz="1800" b="1" baseline="30000" dirty="0" smtClean="0"/>
              <a:t>aintaining </a:t>
            </a:r>
            <a:r>
              <a:rPr lang="en-US" sz="1800" b="1" baseline="30000" dirty="0"/>
              <a:t>service to motors, pumps and monitoring equipment is the difference between a smooth operation and a visit from the </a:t>
            </a:r>
            <a:r>
              <a:rPr lang="en-US" sz="1800" b="1" baseline="30000" dirty="0" smtClean="0"/>
              <a:t>Federal </a:t>
            </a:r>
            <a:r>
              <a:rPr lang="en-US" sz="1800" b="1" baseline="30000" dirty="0"/>
              <a:t>or </a:t>
            </a:r>
            <a:r>
              <a:rPr lang="en-US" sz="1800" b="1" baseline="30000" dirty="0" smtClean="0"/>
              <a:t>Provincial </a:t>
            </a:r>
            <a:r>
              <a:rPr lang="en-US" sz="1800" b="1" baseline="30000" dirty="0"/>
              <a:t>agencies. In this critical industry, the need for stable power is paramount.</a:t>
            </a:r>
          </a:p>
        </p:txBody>
      </p:sp>
      <p:sp>
        <p:nvSpPr>
          <p:cNvPr id="330764" name="TextBox 33"/>
          <p:cNvSpPr txBox="1">
            <a:spLocks noChangeArrowheads="1"/>
          </p:cNvSpPr>
          <p:nvPr/>
        </p:nvSpPr>
        <p:spPr bwMode="auto">
          <a:xfrm>
            <a:off x="2247900" y="4725987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Emergi</a:t>
            </a:r>
            <a:r>
              <a:rPr lang="en-US" sz="1000" b="1" dirty="0" smtClean="0"/>
              <a:t>-Lite</a:t>
            </a:r>
            <a:r>
              <a:rPr lang="en-US" sz="1000" b="1" baseline="30000" dirty="0" smtClean="0"/>
              <a:t>® </a:t>
            </a:r>
            <a:r>
              <a:rPr lang="en-US" sz="1000" b="1" dirty="0" smtClean="0"/>
              <a:t>/</a:t>
            </a:r>
            <a:r>
              <a:rPr lang="en-US" sz="1000" b="1" dirty="0" err="1" smtClean="0"/>
              <a:t>Lumacell</a:t>
            </a:r>
            <a:r>
              <a:rPr lang="en-US" sz="1000" b="1" baseline="30000" dirty="0" smtClean="0"/>
              <a:t>® </a:t>
            </a:r>
            <a:r>
              <a:rPr lang="en-US" sz="1000" b="1" dirty="0" smtClean="0"/>
              <a:t>/Ready-Lite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 smtClean="0"/>
              <a:t>Central </a:t>
            </a:r>
            <a:r>
              <a:rPr lang="en-US" sz="1000" dirty="0"/>
              <a:t>Power Supplies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43" y="3429000"/>
            <a:ext cx="1017948" cy="944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90" y="5209367"/>
            <a:ext cx="320801" cy="766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08" y="3568700"/>
            <a:ext cx="1096450" cy="910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2562" y="6015791"/>
            <a:ext cx="17379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/>
              <a:t>Blackburn</a:t>
            </a:r>
            <a:r>
              <a:rPr lang="en-US" sz="1000" b="1" baseline="30000" dirty="0" smtClean="0"/>
              <a:t>®</a:t>
            </a:r>
          </a:p>
          <a:p>
            <a:pPr algn="ctr"/>
            <a:r>
              <a:rPr lang="en-US" sz="1000" dirty="0" smtClean="0"/>
              <a:t>Compression lugs featuring</a:t>
            </a:r>
          </a:p>
          <a:p>
            <a:pPr algn="ctr"/>
            <a:r>
              <a:rPr lang="en-US" sz="1000" dirty="0" smtClean="0"/>
              <a:t> the Color-Keyed</a:t>
            </a:r>
            <a:r>
              <a:rPr lang="en-US" sz="1000" baseline="30000" dirty="0" smtClean="0"/>
              <a:t>®</a:t>
            </a:r>
            <a:r>
              <a:rPr lang="en-US" sz="1000" dirty="0" smtClean="0"/>
              <a:t> System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03" y="5262840"/>
            <a:ext cx="839894" cy="737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the </a:t>
            </a: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Oil and Gas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Industry</a:t>
            </a:r>
          </a:p>
        </p:txBody>
      </p:sp>
      <p:sp>
        <p:nvSpPr>
          <p:cNvPr id="332804" name="Rectangle 2"/>
          <p:cNvSpPr>
            <a:spLocks noGrp="1" noChangeArrowheads="1"/>
          </p:cNvSpPr>
          <p:nvPr>
            <p:ph type="title"/>
          </p:nvPr>
        </p:nvSpPr>
        <p:spPr>
          <a:xfrm>
            <a:off x="1733550" y="857250"/>
            <a:ext cx="5259388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Power Quality, Efficiency &amp; Reliability</a:t>
            </a:r>
          </a:p>
        </p:txBody>
      </p:sp>
      <p:sp>
        <p:nvSpPr>
          <p:cNvPr id="332805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32806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Thomas &amp; Betts brands</a:t>
            </a:r>
            <a:r>
              <a:rPr lang="en-US" sz="1700" b="1" i="1">
                <a:solidFill>
                  <a:srgbClr val="000000"/>
                </a:solidFill>
              </a:rPr>
              <a:t/>
            </a:r>
            <a:br>
              <a:rPr lang="en-US" sz="1700" b="1" i="1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for power quality,</a:t>
            </a:r>
          </a:p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efficiency &amp; reliability</a:t>
            </a:r>
          </a:p>
        </p:txBody>
      </p:sp>
      <p:sp>
        <p:nvSpPr>
          <p:cNvPr id="332808" name="TextBox 33"/>
          <p:cNvSpPr txBox="1">
            <a:spLocks noChangeArrowheads="1"/>
          </p:cNvSpPr>
          <p:nvPr/>
        </p:nvSpPr>
        <p:spPr bwMode="auto">
          <a:xfrm>
            <a:off x="2247900" y="4697413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Fisher </a:t>
            </a:r>
            <a:r>
              <a:rPr lang="en-US" sz="1000" b="1" dirty="0" err="1" smtClean="0"/>
              <a:t>Pierce</a:t>
            </a:r>
            <a:r>
              <a:rPr lang="en-US" sz="1000" b="1" baseline="30000" dirty="0" err="1" smtClean="0"/>
              <a:t>TM</a:t>
            </a:r>
            <a:endParaRPr lang="en-US" sz="1000" b="1" baseline="30000" dirty="0"/>
          </a:p>
          <a:p>
            <a:pPr algn="ctr" eaLnBrk="0" hangingPunct="0"/>
            <a:r>
              <a:rPr lang="en-US" sz="1000" dirty="0"/>
              <a:t>Faulted Circuit Indicators</a:t>
            </a:r>
          </a:p>
        </p:txBody>
      </p:sp>
      <p:sp>
        <p:nvSpPr>
          <p:cNvPr id="332809" name="TextBox 17"/>
          <p:cNvSpPr txBox="1">
            <a:spLocks noChangeArrowheads="1"/>
          </p:cNvSpPr>
          <p:nvPr/>
        </p:nvSpPr>
        <p:spPr bwMode="auto">
          <a:xfrm>
            <a:off x="2713038" y="1941513"/>
            <a:ext cx="3959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dirty="0"/>
              <a:t>In today</a:t>
            </a:r>
            <a:r>
              <a:rPr lang="ja-JP" altLang="en-US" sz="1200" b="1" dirty="0"/>
              <a:t>’</a:t>
            </a:r>
            <a:r>
              <a:rPr lang="en-US" altLang="ja-JP" sz="1200" b="1" dirty="0"/>
              <a:t>s world, critical electrical equipment</a:t>
            </a:r>
            <a:br>
              <a:rPr lang="en-US" altLang="ja-JP" sz="1200" b="1" dirty="0"/>
            </a:br>
            <a:r>
              <a:rPr lang="en-US" altLang="ja-JP" sz="1200" b="1" dirty="0"/>
              <a:t>must be reliable and operational — 24 hours a day,</a:t>
            </a:r>
            <a:br>
              <a:rPr lang="en-US" altLang="ja-JP" sz="1200" b="1" dirty="0"/>
            </a:br>
            <a:r>
              <a:rPr lang="en-US" altLang="ja-JP" sz="1200" b="1" dirty="0"/>
              <a:t>seven days a week. </a:t>
            </a:r>
            <a:endParaRPr lang="en-US" sz="1200" b="1" dirty="0"/>
          </a:p>
        </p:txBody>
      </p:sp>
      <p:pic>
        <p:nvPicPr>
          <p:cNvPr id="3328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9588" y="3403600"/>
            <a:ext cx="1033462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0225" y="3827463"/>
            <a:ext cx="109537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281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5099050"/>
            <a:ext cx="172243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Picture 1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8300" y="2063750"/>
            <a:ext cx="2089150" cy="2713038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328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21225" y="3584575"/>
            <a:ext cx="1049338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2816" name="TextBox 32"/>
          <p:cNvSpPr txBox="1">
            <a:spLocks noChangeArrowheads="1"/>
          </p:cNvSpPr>
          <p:nvPr/>
        </p:nvSpPr>
        <p:spPr bwMode="auto">
          <a:xfrm>
            <a:off x="4884738" y="4697413"/>
            <a:ext cx="1795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Joslyn Hi-Voltage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 eaLnBrk="0" hangingPunct="0"/>
            <a:r>
              <a:rPr lang="en-US" sz="1000" dirty="0"/>
              <a:t>Switches and </a:t>
            </a:r>
            <a:r>
              <a:rPr lang="en-US" sz="1000" dirty="0" err="1"/>
              <a:t>Reclosers</a:t>
            </a:r>
            <a:endParaRPr lang="en-US" sz="1000" dirty="0"/>
          </a:p>
        </p:txBody>
      </p:sp>
      <p:sp>
        <p:nvSpPr>
          <p:cNvPr id="332817" name="TextBox 71"/>
          <p:cNvSpPr txBox="1">
            <a:spLocks noChangeArrowheads="1"/>
          </p:cNvSpPr>
          <p:nvPr/>
        </p:nvSpPr>
        <p:spPr bwMode="auto">
          <a:xfrm>
            <a:off x="7221538" y="2000250"/>
            <a:ext cx="2184400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</a:rPr>
              <a:t>Blackburn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Boreal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Elastimold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Emergi</a:t>
            </a:r>
            <a:r>
              <a:rPr lang="en-US" sz="1000" b="1" dirty="0" smtClean="0">
                <a:solidFill>
                  <a:srgbClr val="000000"/>
                </a:solidFill>
              </a:rPr>
              <a:t>-Lite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Fisher </a:t>
            </a:r>
            <a:r>
              <a:rPr lang="en-US" sz="1000" b="1" dirty="0" err="1" smtClean="0">
                <a:solidFill>
                  <a:srgbClr val="000000"/>
                </a:solidFill>
              </a:rPr>
              <a:t>Pierce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TM</a:t>
            </a:r>
            <a:endParaRPr lang="en-US" sz="1000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Hi-</a:t>
            </a:r>
            <a:r>
              <a:rPr lang="en-US" sz="1000" b="1" dirty="0" err="1" smtClean="0">
                <a:solidFill>
                  <a:srgbClr val="000000"/>
                </a:solidFill>
              </a:rPr>
              <a:t>Tech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TM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Homac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</a:rPr>
              <a:t>Joslyn </a:t>
            </a:r>
            <a:r>
              <a:rPr lang="en-US" sz="1000" b="1" dirty="0" smtClean="0">
                <a:solidFill>
                  <a:srgbClr val="000000"/>
                </a:solidFill>
              </a:rPr>
              <a:t>Hi-Voltage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Lumacell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Microlectric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Ready-Lite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Russellstoll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8" name="TextBox 32"/>
          <p:cNvSpPr txBox="1">
            <a:spLocks noChangeArrowheads="1"/>
          </p:cNvSpPr>
          <p:nvPr/>
        </p:nvSpPr>
        <p:spPr bwMode="auto">
          <a:xfrm>
            <a:off x="3390900" y="5959514"/>
            <a:ext cx="24391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err="1" smtClean="0"/>
              <a:t>Elastimold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Switchgear and Cable Accessories</a:t>
            </a:r>
            <a:endParaRPr lang="en-US" sz="1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4851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490133" y="1627150"/>
            <a:ext cx="6392333" cy="446730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4854" name="Rectangle 39"/>
          <p:cNvSpPr>
            <a:spLocks noChangeArrowheads="1"/>
          </p:cNvSpPr>
          <p:nvPr/>
        </p:nvSpPr>
        <p:spPr bwMode="auto">
          <a:xfrm>
            <a:off x="1490663" y="4114800"/>
            <a:ext cx="3525837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34855" name="Picture 12" descr="GroundBond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6775" y="4202113"/>
            <a:ext cx="6826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44638" y="3600450"/>
            <a:ext cx="80692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Grounding &amp; Bonding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899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700" y="857250"/>
            <a:ext cx="4856163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Grounding &amp; Bonding</a:t>
            </a:r>
          </a:p>
        </p:txBody>
      </p:sp>
      <p:pic>
        <p:nvPicPr>
          <p:cNvPr id="336900" name="Picture 24" descr="X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3898900"/>
            <a:ext cx="884237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901" name="TextBox 29"/>
          <p:cNvSpPr txBox="1">
            <a:spLocks noChangeArrowheads="1"/>
          </p:cNvSpPr>
          <p:nvPr/>
        </p:nvSpPr>
        <p:spPr bwMode="auto">
          <a:xfrm>
            <a:off x="2430463" y="4730750"/>
            <a:ext cx="218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Blackburn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/>
            </a:r>
            <a:br>
              <a:rPr lang="en-US" sz="1000" b="1" dirty="0" smtClean="0"/>
            </a:br>
            <a:r>
              <a:rPr lang="en-US" sz="1000" dirty="0" smtClean="0"/>
              <a:t>Exothermic </a:t>
            </a:r>
            <a:r>
              <a:rPr lang="en-US" sz="1000" dirty="0"/>
              <a:t>Welding System</a:t>
            </a:r>
          </a:p>
        </p:txBody>
      </p:sp>
      <p:sp>
        <p:nvSpPr>
          <p:cNvPr id="336902" name="TextBox 30"/>
          <p:cNvSpPr txBox="1">
            <a:spLocks noChangeArrowheads="1"/>
          </p:cNvSpPr>
          <p:nvPr/>
        </p:nvSpPr>
        <p:spPr bwMode="auto">
          <a:xfrm>
            <a:off x="4686300" y="5926138"/>
            <a:ext cx="2192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Blackburn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 smtClean="0"/>
              <a:t>Ground </a:t>
            </a:r>
            <a:r>
              <a:rPr lang="en-US" sz="1000" dirty="0"/>
              <a:t>Rods</a:t>
            </a:r>
          </a:p>
        </p:txBody>
      </p:sp>
      <p:sp>
        <p:nvSpPr>
          <p:cNvPr id="336905" name="TextBox 32"/>
          <p:cNvSpPr txBox="1">
            <a:spLocks noChangeArrowheads="1"/>
          </p:cNvSpPr>
          <p:nvPr/>
        </p:nvSpPr>
        <p:spPr bwMode="auto">
          <a:xfrm>
            <a:off x="2697164" y="5927725"/>
            <a:ext cx="16081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 smtClean="0"/>
              <a:t>Boreal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High-Quality</a:t>
            </a:r>
            <a:br>
              <a:rPr lang="en-US" sz="1000" dirty="0" smtClean="0"/>
            </a:br>
            <a:r>
              <a:rPr lang="en-US" sz="1000" dirty="0" smtClean="0"/>
              <a:t>Flexible </a:t>
            </a:r>
            <a:r>
              <a:rPr lang="en-US" sz="1000" dirty="0"/>
              <a:t>Connectors</a:t>
            </a:r>
          </a:p>
        </p:txBody>
      </p:sp>
      <p:pic>
        <p:nvPicPr>
          <p:cNvPr id="336906" name="Picture 28" descr="dbre6404060k0_rs1ph_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48288" y="3867150"/>
            <a:ext cx="868362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907" name="TextBox 33"/>
          <p:cNvSpPr txBox="1">
            <a:spLocks noChangeArrowheads="1"/>
          </p:cNvSpPr>
          <p:nvPr/>
        </p:nvSpPr>
        <p:spPr bwMode="auto">
          <a:xfrm>
            <a:off x="4525963" y="4725988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Blackburn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/>
              <a:t>Mechanical Grounding Connectors</a:t>
            </a:r>
          </a:p>
        </p:txBody>
      </p:sp>
      <p:sp>
        <p:nvSpPr>
          <p:cNvPr id="336908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36909" name="TextBox 54"/>
          <p:cNvSpPr txBox="1">
            <a:spLocks noChangeArrowheads="1"/>
          </p:cNvSpPr>
          <p:nvPr/>
        </p:nvSpPr>
        <p:spPr bwMode="auto">
          <a:xfrm>
            <a:off x="2697163" y="2011363"/>
            <a:ext cx="360203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 b="1" baseline="30000" dirty="0"/>
              <a:t>Grounding the electrical system provides a means in which conductive equipment is connected to an earth potential </a:t>
            </a:r>
            <a:r>
              <a:rPr lang="en-US" sz="1800" b="1" baseline="30000" dirty="0" smtClean="0"/>
              <a:t>grid via </a:t>
            </a:r>
            <a:r>
              <a:rPr lang="en-US" sz="1800" b="1" baseline="30000" dirty="0"/>
              <a:t>the grounding </a:t>
            </a:r>
            <a:r>
              <a:rPr lang="en-US" sz="1800" b="1" baseline="30000" dirty="0" smtClean="0"/>
              <a:t>conductors and electrodes. </a:t>
            </a:r>
            <a:r>
              <a:rPr lang="en-US" sz="1800" b="1" baseline="30000" dirty="0"/>
              <a:t>This prevents potential differences </a:t>
            </a:r>
            <a:r>
              <a:rPr lang="en-US" sz="1800" b="1" baseline="30000" dirty="0" smtClean="0"/>
              <a:t>between </a:t>
            </a:r>
            <a:r>
              <a:rPr lang="en-US" sz="1800" b="1" baseline="30000" dirty="0"/>
              <a:t>conductive equipment and grounded structures.</a:t>
            </a:r>
          </a:p>
          <a:p>
            <a:pPr eaLnBrk="0" hangingPunct="0"/>
            <a:endParaRPr lang="en-US" sz="2000" b="1" dirty="0"/>
          </a:p>
        </p:txBody>
      </p:sp>
      <p:sp>
        <p:nvSpPr>
          <p:cNvPr id="336910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 dirty="0">
                <a:solidFill>
                  <a:srgbClr val="000000"/>
                </a:solidFill>
              </a:rPr>
              <a:t>Thomas &amp; Betts brands</a:t>
            </a:r>
            <a:r>
              <a:rPr lang="en-US" sz="1700" b="1" i="1" dirty="0">
                <a:solidFill>
                  <a:srgbClr val="000000"/>
                </a:solidFill>
              </a:rPr>
              <a:t/>
            </a:r>
            <a:br>
              <a:rPr lang="en-US" sz="1700" b="1" i="1" dirty="0">
                <a:solidFill>
                  <a:srgbClr val="000000"/>
                </a:solidFill>
              </a:rPr>
            </a:br>
            <a:r>
              <a:rPr lang="en-US" sz="1700" b="1" i="1" baseline="30000" dirty="0">
                <a:solidFill>
                  <a:srgbClr val="000000"/>
                </a:solidFill>
              </a:rPr>
              <a:t>for grounding &amp; bonding</a:t>
            </a:r>
          </a:p>
        </p:txBody>
      </p:sp>
      <p:sp>
        <p:nvSpPr>
          <p:cNvPr id="336911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2184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</a:rPr>
              <a:t>Blackburn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Boreal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Elastimold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E-Z-CODE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Fisher </a:t>
            </a:r>
            <a:r>
              <a:rPr lang="en-US" sz="1000" b="1" dirty="0" err="1" smtClean="0">
                <a:solidFill>
                  <a:srgbClr val="000000"/>
                </a:solidFill>
              </a:rPr>
              <a:t>Pierce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TM</a:t>
            </a:r>
            <a:endParaRPr lang="en-US" sz="1000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Iberville</a:t>
            </a:r>
            <a:r>
              <a:rPr lang="en-US" sz="1000" baseline="30000" dirty="0" smtClean="0">
                <a:solidFill>
                  <a:srgbClr val="000000"/>
                </a:solidFill>
              </a:rPr>
              <a:t> 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Russellstoll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Sta-Kon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>
                <a:solidFill>
                  <a:srgbClr val="000000"/>
                </a:solidFill>
              </a:rPr>
              <a:t>Fittings</a:t>
            </a: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3369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463" y="2036763"/>
            <a:ext cx="2471737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49" y="5207695"/>
            <a:ext cx="785214" cy="710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34" y="5270582"/>
            <a:ext cx="1142857" cy="6571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947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700" y="857250"/>
            <a:ext cx="4856163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Grounding &amp; Bonding</a:t>
            </a:r>
          </a:p>
        </p:txBody>
      </p:sp>
      <p:sp>
        <p:nvSpPr>
          <p:cNvPr id="338948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38949" name="TextBox 54"/>
          <p:cNvSpPr txBox="1">
            <a:spLocks noChangeArrowheads="1"/>
          </p:cNvSpPr>
          <p:nvPr/>
        </p:nvSpPr>
        <p:spPr bwMode="auto">
          <a:xfrm>
            <a:off x="2697163" y="2011363"/>
            <a:ext cx="36020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dirty="0"/>
              <a:t>An improperly installed or grounded electrical system can cause power failure, which often leads to significant safety, production and operational concerns. </a:t>
            </a:r>
          </a:p>
          <a:p>
            <a:pPr eaLnBrk="0" hangingPunct="0"/>
            <a:endParaRPr lang="en-US" sz="1800" b="1" baseline="30000" dirty="0"/>
          </a:p>
          <a:p>
            <a:pPr eaLnBrk="0" hangingPunct="0"/>
            <a:endParaRPr lang="en-US" sz="2000" b="1" dirty="0"/>
          </a:p>
        </p:txBody>
      </p:sp>
      <p:sp>
        <p:nvSpPr>
          <p:cNvPr id="338950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 dirty="0">
                <a:solidFill>
                  <a:srgbClr val="000000"/>
                </a:solidFill>
              </a:rPr>
              <a:t>Thomas &amp; Betts brands</a:t>
            </a:r>
            <a:r>
              <a:rPr lang="en-US" sz="1700" b="1" i="1" dirty="0">
                <a:solidFill>
                  <a:srgbClr val="000000"/>
                </a:solidFill>
              </a:rPr>
              <a:t/>
            </a:r>
            <a:br>
              <a:rPr lang="en-US" sz="1700" b="1" i="1" dirty="0">
                <a:solidFill>
                  <a:srgbClr val="000000"/>
                </a:solidFill>
              </a:rPr>
            </a:br>
            <a:r>
              <a:rPr lang="en-US" sz="1700" b="1" i="1" baseline="30000" dirty="0">
                <a:solidFill>
                  <a:srgbClr val="000000"/>
                </a:solidFill>
              </a:rPr>
              <a:t>for grounding &amp; bonding</a:t>
            </a:r>
          </a:p>
        </p:txBody>
      </p:sp>
      <p:pic>
        <p:nvPicPr>
          <p:cNvPr id="36878" name="Picture 1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950" y="2058988"/>
            <a:ext cx="2101850" cy="2717800"/>
          </a:xfrm>
          <a:prstGeom prst="rect">
            <a:avLst/>
          </a:prstGeom>
          <a:ln w="9525" cap="sq" cmpd="sng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338953" name="TextBox 33"/>
          <p:cNvSpPr txBox="1">
            <a:spLocks noChangeArrowheads="1"/>
          </p:cNvSpPr>
          <p:nvPr/>
        </p:nvSpPr>
        <p:spPr bwMode="auto">
          <a:xfrm>
            <a:off x="4492625" y="4246563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Russellstoll</a:t>
            </a:r>
            <a:r>
              <a:rPr lang="en-US" sz="1000" b="1" baseline="30000" dirty="0" smtClean="0"/>
              <a:t>®</a:t>
            </a:r>
            <a:endParaRPr lang="en-US" sz="1000" b="1" dirty="0"/>
          </a:p>
          <a:p>
            <a:pPr algn="ctr" eaLnBrk="0" hangingPunct="0"/>
            <a:r>
              <a:rPr lang="en-US" sz="1000" dirty="0" smtClean="0"/>
              <a:t>Safe </a:t>
            </a:r>
            <a:r>
              <a:rPr lang="en-US" sz="1000" dirty="0"/>
              <a:t>Ground Indicator System</a:t>
            </a:r>
          </a:p>
        </p:txBody>
      </p:sp>
      <p:sp>
        <p:nvSpPr>
          <p:cNvPr id="338954" name="TextBox 32"/>
          <p:cNvSpPr txBox="1">
            <a:spLocks noChangeArrowheads="1"/>
          </p:cNvSpPr>
          <p:nvPr/>
        </p:nvSpPr>
        <p:spPr bwMode="auto">
          <a:xfrm>
            <a:off x="2624138" y="4251325"/>
            <a:ext cx="17954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Blackburn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/>
              <a:t>E-Z-Ground</a:t>
            </a:r>
            <a:r>
              <a:rPr lang="en-US" sz="1000" baseline="30000" dirty="0"/>
              <a:t>®</a:t>
            </a:r>
            <a:r>
              <a:rPr lang="en-US" sz="1000" dirty="0"/>
              <a:t> Compression Connectors</a:t>
            </a:r>
          </a:p>
        </p:txBody>
      </p:sp>
      <p:grpSp>
        <p:nvGrpSpPr>
          <p:cNvPr id="338955" name="Group 8"/>
          <p:cNvGrpSpPr>
            <a:grpSpLocks/>
          </p:cNvGrpSpPr>
          <p:nvPr/>
        </p:nvGrpSpPr>
        <p:grpSpPr bwMode="auto">
          <a:xfrm>
            <a:off x="4521200" y="4999038"/>
            <a:ext cx="2184400" cy="1256872"/>
            <a:chOff x="4673600" y="3729948"/>
            <a:chExt cx="2184400" cy="1255259"/>
          </a:xfrm>
        </p:grpSpPr>
        <p:pic>
          <p:nvPicPr>
            <p:cNvPr id="338960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49838" y="3729948"/>
              <a:ext cx="825500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962" name="TextBox 29"/>
            <p:cNvSpPr txBox="1">
              <a:spLocks noChangeArrowheads="1"/>
            </p:cNvSpPr>
            <p:nvPr/>
          </p:nvSpPr>
          <p:spPr bwMode="auto">
            <a:xfrm>
              <a:off x="4673600" y="4585610"/>
              <a:ext cx="2184400" cy="399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000" b="1" dirty="0" smtClean="0"/>
                <a:t>T&amp;B</a:t>
              </a:r>
              <a:r>
                <a:rPr lang="en-US" sz="1000" b="1" baseline="30000" dirty="0" smtClean="0"/>
                <a:t>®</a:t>
              </a:r>
              <a:r>
                <a:rPr lang="en-US" sz="1000" b="1" dirty="0" smtClean="0"/>
                <a:t> </a:t>
              </a:r>
              <a:r>
                <a:rPr lang="en-US" sz="1000" b="1" dirty="0"/>
                <a:t>Fittings</a:t>
              </a:r>
            </a:p>
            <a:p>
              <a:pPr algn="ctr" eaLnBrk="0" hangingPunct="0"/>
              <a:r>
                <a:rPr lang="en-US" sz="1000" dirty="0"/>
                <a:t>Grounding Fittings</a:t>
              </a:r>
            </a:p>
          </p:txBody>
        </p:sp>
      </p:grp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33895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02766">
            <a:off x="2828925" y="4989513"/>
            <a:ext cx="1493838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958" name="TextBox 30"/>
          <p:cNvSpPr txBox="1">
            <a:spLocks noChangeArrowheads="1"/>
          </p:cNvSpPr>
          <p:nvPr/>
        </p:nvSpPr>
        <p:spPr bwMode="auto">
          <a:xfrm>
            <a:off x="2476500" y="5862638"/>
            <a:ext cx="21923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Blackburn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 smtClean="0"/>
              <a:t>Crimp </a:t>
            </a:r>
            <a:r>
              <a:rPr lang="en-US" sz="1000" dirty="0"/>
              <a:t>Tools and Die Code Systems</a:t>
            </a:r>
          </a:p>
        </p:txBody>
      </p:sp>
      <p:sp>
        <p:nvSpPr>
          <p:cNvPr id="338959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21844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</a:rPr>
              <a:t>Blackburn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Boreal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Elastimold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E-Z-CODE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Fisher </a:t>
            </a:r>
            <a:r>
              <a:rPr lang="en-US" sz="1000" b="1" dirty="0" err="1" smtClean="0">
                <a:solidFill>
                  <a:srgbClr val="000000"/>
                </a:solidFill>
              </a:rPr>
              <a:t>Pierce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TM</a:t>
            </a:r>
            <a:endParaRPr lang="en-US" sz="1000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Iberville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Russellstoll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Sta-Kon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>
                <a:solidFill>
                  <a:srgbClr val="000000"/>
                </a:solidFill>
              </a:rPr>
              <a:t>Fittings</a:t>
            </a: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79" y="3117768"/>
            <a:ext cx="676191" cy="101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95" y="3865168"/>
            <a:ext cx="457143" cy="352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9099">
            <a:off x="5861705" y="5034211"/>
            <a:ext cx="595593" cy="866316"/>
          </a:xfrm>
          <a:prstGeom prst="rect">
            <a:avLst/>
          </a:prstGeom>
        </p:spPr>
      </p:pic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3149391"/>
            <a:ext cx="9937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5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533798" y="1653017"/>
            <a:ext cx="6358466" cy="4443632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0998" name="Rectangle 39"/>
          <p:cNvSpPr>
            <a:spLocks noChangeArrowheads="1"/>
          </p:cNvSpPr>
          <p:nvPr/>
        </p:nvSpPr>
        <p:spPr bwMode="auto">
          <a:xfrm>
            <a:off x="1531938" y="2392363"/>
            <a:ext cx="5084762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40999" name="Picture 15" descr="ExtremeTemp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0150" y="2474913"/>
            <a:ext cx="66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601788" y="1887538"/>
            <a:ext cx="806926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ts val="2475"/>
              </a:lnSpc>
              <a:defRPr/>
            </a:pPr>
            <a:r>
              <a:rPr lang="en-US" sz="22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Total Project Cost Reduction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04800" y="23495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Electrical Solutions for the Water / Wastewater Industry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3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700" y="857250"/>
            <a:ext cx="4313238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Total Project Cost Reduction</a:t>
            </a:r>
          </a:p>
        </p:txBody>
      </p:sp>
      <p:sp>
        <p:nvSpPr>
          <p:cNvPr id="343044" name="TextBox 29"/>
          <p:cNvSpPr txBox="1">
            <a:spLocks noChangeArrowheads="1"/>
          </p:cNvSpPr>
          <p:nvPr/>
        </p:nvSpPr>
        <p:spPr bwMode="auto">
          <a:xfrm>
            <a:off x="2430463" y="4668838"/>
            <a:ext cx="21844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/>
              <a:t>Hazlux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/>
              <a:t>Quick </a:t>
            </a:r>
            <a:r>
              <a:rPr lang="en-US" sz="1000" dirty="0" err="1" smtClean="0"/>
              <a:t>Pole</a:t>
            </a:r>
            <a:r>
              <a:rPr lang="en-US" sz="1000" b="1" baseline="30000" dirty="0" err="1"/>
              <a:t>TM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Light </a:t>
            </a:r>
            <a:r>
              <a:rPr lang="en-US" sz="1000" dirty="0"/>
              <a:t>Fixture Mounting Assembly</a:t>
            </a:r>
          </a:p>
        </p:txBody>
      </p:sp>
      <p:sp>
        <p:nvSpPr>
          <p:cNvPr id="343045" name="TextBox 30"/>
          <p:cNvSpPr txBox="1">
            <a:spLocks noChangeArrowheads="1"/>
          </p:cNvSpPr>
          <p:nvPr/>
        </p:nvSpPr>
        <p:spPr bwMode="auto">
          <a:xfrm>
            <a:off x="4686300" y="5926138"/>
            <a:ext cx="2192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Superstrut</a:t>
            </a:r>
            <a:r>
              <a:rPr lang="en-US" sz="1000" b="1" baseline="30000" dirty="0" smtClean="0"/>
              <a:t>®</a:t>
            </a:r>
            <a:endParaRPr lang="en-US" sz="1000" b="1" dirty="0"/>
          </a:p>
          <a:p>
            <a:pPr algn="ctr" eaLnBrk="0" hangingPunct="0"/>
            <a:r>
              <a:rPr lang="en-US" sz="1000" dirty="0"/>
              <a:t>Cobra Clamp</a:t>
            </a:r>
          </a:p>
        </p:txBody>
      </p:sp>
      <p:sp>
        <p:nvSpPr>
          <p:cNvPr id="343046" name="TextBox 32"/>
          <p:cNvSpPr txBox="1">
            <a:spLocks noChangeArrowheads="1"/>
          </p:cNvSpPr>
          <p:nvPr/>
        </p:nvSpPr>
        <p:spPr bwMode="auto">
          <a:xfrm>
            <a:off x="2616199" y="5927725"/>
            <a:ext cx="1795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T&amp;B</a:t>
            </a:r>
            <a:r>
              <a:rPr lang="en-US" sz="1000" b="1" baseline="30000" dirty="0"/>
              <a:t>®</a:t>
            </a:r>
            <a:r>
              <a:rPr lang="en-US" sz="1000" b="1" dirty="0"/>
              <a:t> Fittings</a:t>
            </a:r>
          </a:p>
          <a:p>
            <a:pPr algn="ctr" eaLnBrk="0" hangingPunct="0"/>
            <a:r>
              <a:rPr lang="en-US" sz="1000" dirty="0" smtClean="0"/>
              <a:t>Ranger</a:t>
            </a:r>
            <a:r>
              <a:rPr lang="en-US" sz="1000" baseline="30000" dirty="0" smtClean="0"/>
              <a:t>®</a:t>
            </a:r>
            <a:r>
              <a:rPr lang="en-US" sz="1000" dirty="0" smtClean="0"/>
              <a:t> </a:t>
            </a:r>
            <a:r>
              <a:rPr lang="en-US" sz="1000" dirty="0"/>
              <a:t>Cord Connectors</a:t>
            </a:r>
          </a:p>
        </p:txBody>
      </p:sp>
      <p:sp>
        <p:nvSpPr>
          <p:cNvPr id="343047" name="TextBox 33"/>
          <p:cNvSpPr txBox="1">
            <a:spLocks noChangeArrowheads="1"/>
          </p:cNvSpPr>
          <p:nvPr/>
        </p:nvSpPr>
        <p:spPr bwMode="auto">
          <a:xfrm>
            <a:off x="4525963" y="4725988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Emergi</a:t>
            </a:r>
            <a:r>
              <a:rPr lang="en-US" sz="1000" b="1" dirty="0" smtClean="0"/>
              <a:t>-Lite</a:t>
            </a:r>
            <a:r>
              <a:rPr lang="en-US" sz="1000" b="1" baseline="30000" dirty="0" smtClean="0"/>
              <a:t>® </a:t>
            </a:r>
            <a:r>
              <a:rPr lang="en-US" sz="1000" b="1" dirty="0" smtClean="0"/>
              <a:t>/</a:t>
            </a:r>
            <a:r>
              <a:rPr lang="en-US" sz="1000" b="1" dirty="0" err="1" smtClean="0"/>
              <a:t>Lumacell</a:t>
            </a:r>
            <a:r>
              <a:rPr lang="en-US" sz="1000" b="1" baseline="30000" dirty="0" smtClean="0"/>
              <a:t>® </a:t>
            </a:r>
            <a:r>
              <a:rPr lang="en-US" sz="1000" b="1" dirty="0" smtClean="0"/>
              <a:t>/Ready-Lite</a:t>
            </a:r>
            <a:r>
              <a:rPr lang="en-US" sz="1000" b="1" baseline="30000" dirty="0" smtClean="0"/>
              <a:t>®</a:t>
            </a:r>
            <a:endParaRPr lang="en-US" sz="1000" b="1" dirty="0"/>
          </a:p>
          <a:p>
            <a:pPr algn="ctr" eaLnBrk="0" hangingPunct="0"/>
            <a:r>
              <a:rPr lang="en-US" sz="1000" dirty="0"/>
              <a:t>Nexus Emergency </a:t>
            </a:r>
            <a:r>
              <a:rPr lang="en-US" sz="1000" dirty="0" smtClean="0"/>
              <a:t>Lighting</a:t>
            </a:r>
            <a:br>
              <a:rPr lang="en-US" sz="1000" dirty="0" smtClean="0"/>
            </a:br>
            <a:r>
              <a:rPr lang="en-US" sz="1000" dirty="0" smtClean="0"/>
              <a:t>Management </a:t>
            </a:r>
            <a:r>
              <a:rPr lang="en-US" sz="1000" dirty="0"/>
              <a:t>System</a:t>
            </a:r>
          </a:p>
        </p:txBody>
      </p:sp>
      <p:sp>
        <p:nvSpPr>
          <p:cNvPr id="343048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43049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18859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>
                <a:solidFill>
                  <a:srgbClr val="000000"/>
                </a:solidFill>
              </a:rPr>
              <a:t>Thomas &amp; Betts brands 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for total project cost reduction</a:t>
            </a:r>
            <a:endParaRPr lang="en-US" sz="1700" b="1" i="1" baseline="30000" dirty="0">
              <a:solidFill>
                <a:srgbClr val="000000"/>
              </a:solidFill>
            </a:endParaRPr>
          </a:p>
        </p:txBody>
      </p:sp>
      <p:sp>
        <p:nvSpPr>
          <p:cNvPr id="343050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21844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</a:rPr>
              <a:t>Blackburn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Carlon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Emergi</a:t>
            </a:r>
            <a:r>
              <a:rPr lang="en-US" sz="1000" b="1" dirty="0" smtClean="0">
                <a:solidFill>
                  <a:srgbClr val="000000"/>
                </a:solidFill>
              </a:rPr>
              <a:t>-Lite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Hazlux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Iberville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Lumacell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Marrette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Microlectric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NuTek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Kopex</a:t>
            </a:r>
            <a:r>
              <a:rPr lang="en-US" sz="1000" b="1" dirty="0" smtClean="0">
                <a:solidFill>
                  <a:srgbClr val="000000"/>
                </a:solidFill>
              </a:rPr>
              <a:t>-Ex</a:t>
            </a:r>
            <a:r>
              <a:rPr lang="en-US" sz="1000" dirty="0">
                <a:solidFill>
                  <a:srgbClr val="000000"/>
                </a:solidFill>
              </a:rPr>
              <a:t>™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PMA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Ready-lite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TM</a:t>
            </a:r>
            <a:endParaRPr lang="en-US" sz="1000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Sta-Kon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Steel City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Superstrut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>
                <a:solidFill>
                  <a:srgbClr val="000000"/>
                </a:solidFill>
              </a:rPr>
              <a:t>Cable Tray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>
                <a:solidFill>
                  <a:srgbClr val="000000"/>
                </a:solidFill>
              </a:rPr>
              <a:t>Fittings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Ty-Rap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43052" name="TextBox 54"/>
          <p:cNvSpPr txBox="1">
            <a:spLocks noChangeArrowheads="1"/>
          </p:cNvSpPr>
          <p:nvPr/>
        </p:nvSpPr>
        <p:spPr bwMode="auto">
          <a:xfrm>
            <a:off x="2697163" y="2011363"/>
            <a:ext cx="3762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dirty="0"/>
              <a:t>Work smarter and eliminate waste. Whether it’s labor, material, logistics or </a:t>
            </a:r>
            <a:r>
              <a:rPr lang="en-US" sz="1200" b="1" dirty="0" smtClean="0"/>
              <a:t>processes, facility managers </a:t>
            </a:r>
            <a:r>
              <a:rPr lang="en-US" sz="1200" b="1" dirty="0"/>
              <a:t>must look for the most efficient way to get the job done.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04800" y="23495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Electrical Solutions for the Water / Wastewater Industry</a:t>
            </a:r>
          </a:p>
        </p:txBody>
      </p:sp>
      <p:pic>
        <p:nvPicPr>
          <p:cNvPr id="343054" name="Picture 38" descr="Petrochemical_is9276741_rev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275" y="2051050"/>
            <a:ext cx="2020888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45" y="2928191"/>
            <a:ext cx="367636" cy="1695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51" y="3734978"/>
            <a:ext cx="1009650" cy="991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816" y="5163668"/>
            <a:ext cx="751693" cy="751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76" y="5279986"/>
            <a:ext cx="432351" cy="6485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07" descr="background_ChemIndust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5091" name="Rectangle 2"/>
          <p:cNvSpPr>
            <a:spLocks noGrp="1" noChangeArrowheads="1"/>
          </p:cNvSpPr>
          <p:nvPr>
            <p:ph type="title"/>
          </p:nvPr>
        </p:nvSpPr>
        <p:spPr>
          <a:xfrm>
            <a:off x="2679700" y="857250"/>
            <a:ext cx="4313238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Total </a:t>
            </a:r>
            <a:r>
              <a:rPr lang="en-US" sz="2200" i="1" dirty="0">
                <a:ea typeface="ＭＳ Ｐゴシック" pitchFamily="34" charset="-128"/>
              </a:rPr>
              <a:t>Project Cost Reduction</a:t>
            </a:r>
            <a:endParaRPr lang="en-US" sz="2200" i="1" dirty="0" smtClean="0">
              <a:ea typeface="ＭＳ Ｐゴシック" pitchFamily="34" charset="-128"/>
            </a:endParaRPr>
          </a:p>
        </p:txBody>
      </p:sp>
      <p:sp>
        <p:nvSpPr>
          <p:cNvPr id="345092" name="TextBox 30"/>
          <p:cNvSpPr txBox="1">
            <a:spLocks noChangeArrowheads="1"/>
          </p:cNvSpPr>
          <p:nvPr/>
        </p:nvSpPr>
        <p:spPr bwMode="auto">
          <a:xfrm>
            <a:off x="4686300" y="5926138"/>
            <a:ext cx="21923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Marrette</a:t>
            </a:r>
            <a:r>
              <a:rPr lang="en-US" sz="1000" b="1" baseline="30000" dirty="0" smtClean="0"/>
              <a:t>®</a:t>
            </a:r>
            <a:endParaRPr lang="en-US" sz="1000" b="1" dirty="0"/>
          </a:p>
          <a:p>
            <a:pPr algn="ctr" eaLnBrk="0" hangingPunct="0"/>
            <a:r>
              <a:rPr lang="en-US" sz="1000" dirty="0" smtClean="0"/>
              <a:t>Wide </a:t>
            </a:r>
            <a:r>
              <a:rPr lang="en-US" sz="1000" dirty="0"/>
              <a:t>Range Wire Connector</a:t>
            </a:r>
          </a:p>
        </p:txBody>
      </p:sp>
      <p:sp>
        <p:nvSpPr>
          <p:cNvPr id="345093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45094" name="TextBox 68"/>
          <p:cNvSpPr txBox="1">
            <a:spLocks noChangeArrowheads="1"/>
          </p:cNvSpPr>
          <p:nvPr/>
        </p:nvSpPr>
        <p:spPr bwMode="auto">
          <a:xfrm>
            <a:off x="7015163" y="1312863"/>
            <a:ext cx="1919287" cy="72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00" b="1" i="1" baseline="30000" dirty="0">
                <a:solidFill>
                  <a:srgbClr val="000000"/>
                </a:solidFill>
              </a:rPr>
              <a:t>Thomas &amp; Betts brands </a:t>
            </a:r>
            <a:r>
              <a:rPr lang="en-US" sz="1700" b="1" i="1" baseline="30000" dirty="0" smtClean="0">
                <a:solidFill>
                  <a:srgbClr val="000000"/>
                </a:solidFill>
              </a:rPr>
              <a:t>for total project cost reduction</a:t>
            </a:r>
            <a:endParaRPr lang="en-US" sz="1700" b="1" i="1" baseline="30000" dirty="0">
              <a:solidFill>
                <a:srgbClr val="000000"/>
              </a:solidFill>
            </a:endParaRPr>
          </a:p>
          <a:p>
            <a:pPr eaLnBrk="0" hangingPunct="0"/>
            <a:endParaRPr lang="en-US" sz="1100" b="1" i="1" baseline="30000" dirty="0">
              <a:solidFill>
                <a:srgbClr val="000000"/>
              </a:solidFill>
            </a:endParaRPr>
          </a:p>
        </p:txBody>
      </p:sp>
      <p:sp>
        <p:nvSpPr>
          <p:cNvPr id="345096" name="TextBox 19"/>
          <p:cNvSpPr txBox="1">
            <a:spLocks noChangeArrowheads="1"/>
          </p:cNvSpPr>
          <p:nvPr/>
        </p:nvSpPr>
        <p:spPr bwMode="auto">
          <a:xfrm>
            <a:off x="2708275" y="1946275"/>
            <a:ext cx="41703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/>
              <a:t>Innovative, high quality products can help </a:t>
            </a:r>
            <a:r>
              <a:rPr lang="en-US" sz="1200" b="1" dirty="0" smtClean="0"/>
              <a:t>reduce </a:t>
            </a:r>
            <a:r>
              <a:rPr lang="en-US" sz="1200" b="1" dirty="0"/>
              <a:t>the overall costs associated with </a:t>
            </a:r>
            <a:r>
              <a:rPr lang="en-US" sz="1200" b="1" dirty="0" smtClean="0"/>
              <a:t>maintaining </a:t>
            </a:r>
            <a:r>
              <a:rPr lang="en-US" sz="1200" b="1" dirty="0"/>
              <a:t>the electrical systems within </a:t>
            </a:r>
            <a:r>
              <a:rPr lang="en-US" sz="1200" b="1" dirty="0" smtClean="0"/>
              <a:t>Water/Wastewater </a:t>
            </a:r>
            <a:r>
              <a:rPr lang="en-US" sz="1200" b="1" dirty="0"/>
              <a:t>treatment </a:t>
            </a:r>
            <a:r>
              <a:rPr lang="en-US" sz="1200" b="1" dirty="0" smtClean="0"/>
              <a:t>facilities. From </a:t>
            </a:r>
            <a:r>
              <a:rPr lang="en-US" sz="1200" b="1" dirty="0"/>
              <a:t>reduced maintenance and installation </a:t>
            </a:r>
            <a:r>
              <a:rPr lang="en-US" sz="1200" b="1" dirty="0" smtClean="0"/>
              <a:t>downtime </a:t>
            </a:r>
            <a:r>
              <a:rPr lang="en-US" sz="1200" b="1" dirty="0"/>
              <a:t>to </a:t>
            </a:r>
            <a:r>
              <a:rPr lang="en-US" sz="1200" b="1" dirty="0" smtClean="0"/>
              <a:t>major reduction in inventory investments, all these savings </a:t>
            </a:r>
            <a:r>
              <a:rPr lang="en-US" sz="1200" b="1" dirty="0"/>
              <a:t>can add up quickly.</a:t>
            </a:r>
          </a:p>
        </p:txBody>
      </p:sp>
      <p:sp>
        <p:nvSpPr>
          <p:cNvPr id="345097" name="TextBox 32"/>
          <p:cNvSpPr txBox="1">
            <a:spLocks noChangeArrowheads="1"/>
          </p:cNvSpPr>
          <p:nvPr/>
        </p:nvSpPr>
        <p:spPr bwMode="auto">
          <a:xfrm>
            <a:off x="2616200" y="5927725"/>
            <a:ext cx="17954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Shrink-</a:t>
            </a:r>
            <a:r>
              <a:rPr lang="en-US" sz="1000" b="1" dirty="0" err="1" smtClean="0"/>
              <a:t>Kon</a:t>
            </a:r>
            <a:r>
              <a:rPr lang="en-US" sz="1000" b="1" baseline="30000" dirty="0" err="1" smtClean="0"/>
              <a:t>TM</a:t>
            </a:r>
            <a:endParaRPr lang="en-US" sz="1000" b="1" dirty="0"/>
          </a:p>
          <a:p>
            <a:pPr algn="ctr" eaLnBrk="0" hangingPunct="0"/>
            <a:r>
              <a:rPr lang="en-US" sz="1000" dirty="0"/>
              <a:t>Self Fusing Insulation Tape</a:t>
            </a:r>
          </a:p>
        </p:txBody>
      </p:sp>
      <p:sp>
        <p:nvSpPr>
          <p:cNvPr id="345098" name="TextBox 29"/>
          <p:cNvSpPr txBox="1">
            <a:spLocks noChangeArrowheads="1"/>
          </p:cNvSpPr>
          <p:nvPr/>
        </p:nvSpPr>
        <p:spPr bwMode="auto">
          <a:xfrm>
            <a:off x="2430463" y="4730750"/>
            <a:ext cx="218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T&amp;B</a:t>
            </a:r>
            <a:r>
              <a:rPr lang="en-US" sz="1000" b="1" baseline="30000" dirty="0" smtClean="0"/>
              <a:t>® </a:t>
            </a:r>
            <a:r>
              <a:rPr lang="en-US" sz="1000" b="1" dirty="0" smtClean="0"/>
              <a:t>Fittings</a:t>
            </a:r>
            <a:br>
              <a:rPr lang="en-US" sz="1000" b="1" dirty="0" smtClean="0"/>
            </a:br>
            <a:r>
              <a:rPr lang="en-US" sz="1000" dirty="0" smtClean="0"/>
              <a:t>Star </a:t>
            </a:r>
            <a:r>
              <a:rPr lang="en-US" sz="1000" dirty="0" err="1"/>
              <a:t>Teck</a:t>
            </a:r>
            <a:r>
              <a:rPr lang="en-US" sz="1000" dirty="0"/>
              <a:t> </a:t>
            </a:r>
            <a:r>
              <a:rPr lang="en-US" sz="1000" dirty="0" smtClean="0"/>
              <a:t>Extreme</a:t>
            </a:r>
            <a:r>
              <a:rPr lang="en-US" sz="1000" baseline="30000" dirty="0" smtClean="0"/>
              <a:t>®</a:t>
            </a:r>
            <a:r>
              <a:rPr lang="en-US" sz="1000" dirty="0" smtClean="0"/>
              <a:t> </a:t>
            </a:r>
            <a:r>
              <a:rPr lang="en-US" sz="1000" dirty="0" err="1" smtClean="0"/>
              <a:t>Director</a:t>
            </a:r>
            <a:r>
              <a:rPr lang="en-US" sz="1000" b="1" baseline="30000" dirty="0" err="1" smtClean="0"/>
              <a:t>TM</a:t>
            </a:r>
            <a:endParaRPr lang="en-US" sz="1000" b="1" baseline="30000" dirty="0"/>
          </a:p>
        </p:txBody>
      </p:sp>
      <p:sp>
        <p:nvSpPr>
          <p:cNvPr id="345099" name="TextBox 33"/>
          <p:cNvSpPr txBox="1">
            <a:spLocks noChangeArrowheads="1"/>
          </p:cNvSpPr>
          <p:nvPr/>
        </p:nvSpPr>
        <p:spPr bwMode="auto">
          <a:xfrm>
            <a:off x="4525963" y="4725988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T&amp;B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> </a:t>
            </a:r>
            <a:r>
              <a:rPr lang="en-US" sz="1000" b="1" dirty="0"/>
              <a:t>Cable </a:t>
            </a:r>
            <a:r>
              <a:rPr lang="en-US" sz="1000" b="1" dirty="0" smtClean="0"/>
              <a:t>Tray</a:t>
            </a:r>
            <a:endParaRPr lang="en-US" sz="1000" b="1" dirty="0"/>
          </a:p>
          <a:p>
            <a:pPr algn="ctr" eaLnBrk="0" hangingPunct="0"/>
            <a:r>
              <a:rPr lang="en-US" sz="1000" dirty="0" smtClean="0"/>
              <a:t>Express Tray</a:t>
            </a:r>
            <a:r>
              <a:rPr lang="en-US" sz="1000" b="1" baseline="30000" dirty="0" smtClean="0"/>
              <a:t>®</a:t>
            </a:r>
            <a:endParaRPr lang="en-US" sz="1000" b="1" baseline="30000" dirty="0"/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04800" y="23495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Arial" pitchFamily="-111" charset="0"/>
                <a:ea typeface="ＭＳ Ｐゴシック" pitchFamily="-111" charset="-128"/>
                <a:cs typeface="ＭＳ Ｐゴシック" pitchFamily="-111" charset="-128"/>
              </a:rPr>
              <a:t>Electrical Solutions for the Water / Wastewater Industry</a:t>
            </a:r>
          </a:p>
        </p:txBody>
      </p:sp>
      <p:sp>
        <p:nvSpPr>
          <p:cNvPr id="345101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1814512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000" b="1" dirty="0">
                <a:solidFill>
                  <a:srgbClr val="000000"/>
                </a:solidFill>
              </a:rPr>
              <a:t>Blackburn</a:t>
            </a:r>
            <a:r>
              <a:rPr lang="en-US" sz="1000" baseline="3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Carlon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Emergi</a:t>
            </a:r>
            <a:r>
              <a:rPr lang="en-US" sz="1000" b="1" dirty="0" smtClean="0">
                <a:solidFill>
                  <a:srgbClr val="000000"/>
                </a:solidFill>
              </a:rPr>
              <a:t>-Lite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Hazlux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Iberville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Lumacell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Marrette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Microlectric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NuTek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>
                <a:solidFill>
                  <a:srgbClr val="000000"/>
                </a:solidFill>
              </a:rPr>
              <a:t>Kopex</a:t>
            </a:r>
            <a:r>
              <a:rPr lang="en-US" sz="1000" b="1" dirty="0">
                <a:solidFill>
                  <a:srgbClr val="000000"/>
                </a:solidFill>
              </a:rPr>
              <a:t>-Ex</a:t>
            </a:r>
            <a:r>
              <a:rPr lang="en-US" sz="1000" dirty="0">
                <a:solidFill>
                  <a:srgbClr val="000000"/>
                </a:solidFill>
              </a:rPr>
              <a:t>™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PMA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Ready-lite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Shrink-</a:t>
            </a:r>
            <a:r>
              <a:rPr lang="en-US" sz="1000" b="1" dirty="0" err="1" smtClean="0">
                <a:solidFill>
                  <a:srgbClr val="000000"/>
                </a:solidFill>
              </a:rPr>
              <a:t>Kon</a:t>
            </a:r>
            <a:r>
              <a:rPr lang="en-US" sz="1000" baseline="30000" dirty="0" err="1" smtClean="0">
                <a:solidFill>
                  <a:srgbClr val="000000"/>
                </a:solidFill>
              </a:rPr>
              <a:t>TM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Sta-Kon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Steel City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err="1" smtClean="0">
                <a:solidFill>
                  <a:srgbClr val="000000"/>
                </a:solidFill>
              </a:rPr>
              <a:t>Superstrut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>
                <a:solidFill>
                  <a:srgbClr val="000000"/>
                </a:solidFill>
              </a:rPr>
              <a:t>Cable Tray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T&amp;B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r>
              <a:rPr lang="en-US" sz="1000" b="1" dirty="0" smtClean="0">
                <a:solidFill>
                  <a:srgbClr val="000000"/>
                </a:solidFill>
              </a:rPr>
              <a:t> </a:t>
            </a:r>
            <a:r>
              <a:rPr lang="en-US" sz="1000" b="1" dirty="0">
                <a:solidFill>
                  <a:srgbClr val="000000"/>
                </a:solidFill>
              </a:rPr>
              <a:t>Fittings</a:t>
            </a:r>
          </a:p>
          <a:p>
            <a:pPr eaLnBrk="0" hangingPunct="0">
              <a:spcBef>
                <a:spcPts val="300"/>
              </a:spcBef>
            </a:pPr>
            <a:r>
              <a:rPr lang="en-US" sz="1000" b="1" dirty="0" smtClean="0">
                <a:solidFill>
                  <a:srgbClr val="000000"/>
                </a:solidFill>
              </a:rPr>
              <a:t>Ty-Rap</a:t>
            </a:r>
            <a:r>
              <a:rPr lang="en-US" sz="1000" baseline="30000" dirty="0" smtClean="0">
                <a:solidFill>
                  <a:srgbClr val="000000"/>
                </a:solidFill>
              </a:rPr>
              <a:t>®</a:t>
            </a:r>
            <a:endParaRPr lang="en-US" sz="1000" b="1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408887"/>
              </p:ext>
            </p:extLst>
          </p:nvPr>
        </p:nvGraphicFramePr>
        <p:xfrm>
          <a:off x="341056" y="2026562"/>
          <a:ext cx="2089407" cy="270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14" name="Acrobat Document" r:id="rId5" imgW="5829300" imgH="7543800" progId="AcroExch.Document.11">
                  <p:embed/>
                </p:oleObj>
              </mc:Choice>
              <mc:Fallback>
                <p:oleObj name="Acrobat Document" r:id="rId5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056" y="2026562"/>
                        <a:ext cx="2089407" cy="270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3" b="22008"/>
          <a:stretch/>
        </p:blipFill>
        <p:spPr>
          <a:xfrm>
            <a:off x="2936081" y="5235009"/>
            <a:ext cx="1155700" cy="692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9"/>
          <a:stretch/>
        </p:blipFill>
        <p:spPr>
          <a:xfrm>
            <a:off x="5400675" y="5250436"/>
            <a:ext cx="763587" cy="675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67" y="3645036"/>
            <a:ext cx="1085714" cy="1085714"/>
          </a:xfrm>
          <a:prstGeom prst="rect">
            <a:avLst/>
          </a:prstGeom>
        </p:spPr>
      </p:pic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3578293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107" descr="background_ChemIndust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139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4714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25" y="990600"/>
            <a:ext cx="4856163" cy="904875"/>
          </a:xfrm>
        </p:spPr>
        <p:txBody>
          <a:bodyPr/>
          <a:lstStyle/>
          <a:p>
            <a:pPr eaLnBrk="1" hangingPunct="1">
              <a:lnSpc>
                <a:spcPts val="2475"/>
              </a:lnSpc>
            </a:pPr>
            <a:r>
              <a:rPr lang="en-US" sz="3300" i="1" smtClean="0">
                <a:ea typeface="ＭＳ Ｐゴシック" pitchFamily="34" charset="-128"/>
              </a:rPr>
              <a:t>Thank You!!!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68" y="5324050"/>
            <a:ext cx="1679864" cy="37736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623624"/>
              </p:ext>
            </p:extLst>
          </p:nvPr>
        </p:nvGraphicFramePr>
        <p:xfrm>
          <a:off x="3526234" y="1878290"/>
          <a:ext cx="2396331" cy="310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35" name="Acrobat Document" r:id="rId6" imgW="5829300" imgH="7543800" progId="AcroExch.Document.11">
                  <p:embed/>
                </p:oleObj>
              </mc:Choice>
              <mc:Fallback>
                <p:oleObj name="Acrobat Document" r:id="rId6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26234" y="1878290"/>
                        <a:ext cx="2396331" cy="3101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5939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295941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903288"/>
            <a:ext cx="3108325" cy="1728787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smtClean="0">
                <a:ea typeface="ＭＳ Ｐゴシック" pitchFamily="34" charset="-128"/>
              </a:rPr>
              <a:t>T&amp;B Engineered</a:t>
            </a:r>
            <a:br>
              <a:rPr lang="en-US" sz="2200" i="1" smtClean="0">
                <a:ea typeface="ＭＳ Ｐゴシック" pitchFamily="34" charset="-128"/>
              </a:rPr>
            </a:br>
            <a:r>
              <a:rPr lang="en-US" sz="2200" i="1" smtClean="0">
                <a:ea typeface="ＭＳ Ｐゴシック" pitchFamily="34" charset="-128"/>
              </a:rPr>
              <a:t>Solutions for Every </a:t>
            </a:r>
            <a:br>
              <a:rPr lang="en-US" sz="2200" i="1" smtClean="0">
                <a:ea typeface="ＭＳ Ｐゴシック" pitchFamily="34" charset="-128"/>
              </a:rPr>
            </a:br>
            <a:r>
              <a:rPr lang="en-US" sz="2200" i="1" smtClean="0">
                <a:ea typeface="ＭＳ Ｐゴシック" pitchFamily="34" charset="-128"/>
              </a:rPr>
              <a:t>Application Area</a:t>
            </a:r>
          </a:p>
        </p:txBody>
      </p:sp>
      <p:sp>
        <p:nvSpPr>
          <p:cNvPr id="20498" name="TextBox 71"/>
          <p:cNvSpPr txBox="1">
            <a:spLocks noChangeArrowheads="1"/>
          </p:cNvSpPr>
          <p:nvPr/>
        </p:nvSpPr>
        <p:spPr bwMode="auto">
          <a:xfrm>
            <a:off x="115888" y="2433638"/>
            <a:ext cx="24669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>
                <a:solidFill>
                  <a:srgbClr val="000000"/>
                </a:solidFill>
              </a:rPr>
              <a:t> Wastewater Treatment</a:t>
            </a: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>
                <a:solidFill>
                  <a:srgbClr val="000000"/>
                </a:solidFill>
              </a:rPr>
              <a:t>  Lift Station</a:t>
            </a:r>
            <a:endParaRPr lang="en-US" sz="1600" baseline="10000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>
                <a:solidFill>
                  <a:srgbClr val="000000"/>
                </a:solidFill>
              </a:rPr>
              <a:t>  Water Treatment</a:t>
            </a:r>
            <a:endParaRPr lang="en-US" sz="1600" baseline="10000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>
                <a:solidFill>
                  <a:srgbClr val="000000"/>
                </a:solidFill>
              </a:rPr>
              <a:t>  Desalination Plant</a:t>
            </a:r>
            <a:endParaRPr lang="en-US" sz="1600" baseline="10000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>
                <a:solidFill>
                  <a:srgbClr val="000000"/>
                </a:solidFill>
              </a:rPr>
              <a:t>  Grey Water Treatment</a:t>
            </a:r>
            <a:endParaRPr lang="en-US" sz="1600" baseline="10000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>
                <a:solidFill>
                  <a:srgbClr val="000000"/>
                </a:solidFill>
              </a:rPr>
              <a:t>  Industrial Water Treatment</a:t>
            </a:r>
            <a:endParaRPr lang="en-US" sz="1600" baseline="100000">
              <a:solidFill>
                <a:srgbClr val="000000"/>
              </a:solidFill>
            </a:endParaRPr>
          </a:p>
          <a:p>
            <a:pPr eaLnBrk="0" hangingPunct="0">
              <a:lnSpc>
                <a:spcPts val="2463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1600" b="1" baseline="30000">
                <a:solidFill>
                  <a:srgbClr val="000000"/>
                </a:solidFill>
              </a:rPr>
              <a:t>  Substation</a:t>
            </a: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295944" name="Picture 2" descr="WasteWater_HighRes_Transparent_3301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89075" y="1443038"/>
            <a:ext cx="7661275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987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297989" name="TextBox 55"/>
          <p:cNvSpPr txBox="1">
            <a:spLocks noChangeArrowheads="1"/>
          </p:cNvSpPr>
          <p:nvPr/>
        </p:nvSpPr>
        <p:spPr bwMode="auto">
          <a:xfrm>
            <a:off x="1465263" y="1876425"/>
            <a:ext cx="6159500" cy="370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/>
              <a:t>Continuous Operation &amp; Sustainability </a:t>
            </a:r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/>
              <a:t>Corrosion &amp; Harsh Environment Protection</a:t>
            </a:r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/>
              <a:t>Liquid Ingress Protection </a:t>
            </a:r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/>
              <a:t>Safety</a:t>
            </a:r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/>
              <a:t>Hazardous Location Protection</a:t>
            </a:r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/>
              <a:t>Power Quality Efficiency &amp; Reliability </a:t>
            </a:r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 smtClean="0"/>
              <a:t>Grounding </a:t>
            </a:r>
            <a:r>
              <a:rPr lang="en-US" sz="1400" dirty="0"/>
              <a:t>&amp; </a:t>
            </a:r>
            <a:r>
              <a:rPr lang="en-US" sz="1400" dirty="0" smtClean="0"/>
              <a:t>Bonding</a:t>
            </a:r>
            <a:endParaRPr lang="en-US" sz="1400" dirty="0"/>
          </a:p>
          <a:p>
            <a:pPr eaLnBrk="0" hangingPunct="0">
              <a:spcBef>
                <a:spcPts val="300"/>
              </a:spcBef>
              <a:spcAft>
                <a:spcPts val="1800"/>
              </a:spcAft>
            </a:pPr>
            <a:r>
              <a:rPr lang="en-US" sz="1400" dirty="0"/>
              <a:t>Total Project Cost Reduction</a:t>
            </a:r>
          </a:p>
        </p:txBody>
      </p:sp>
      <p:sp>
        <p:nvSpPr>
          <p:cNvPr id="2979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16063" y="687388"/>
            <a:ext cx="6421437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smtClean="0">
                <a:ea typeface="ＭＳ Ｐゴシック" pitchFamily="34" charset="-128"/>
              </a:rPr>
              <a:t>T&amp;B Chemical Industry Application Solutions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297992" name="Picture 20" descr="GroundBond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6288" y="4716463"/>
            <a:ext cx="406400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3" name="Picture 23" descr="Power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938" y="4244975"/>
            <a:ext cx="43656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4" name="Picture 18" descr="Continuou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5813" y="1870075"/>
            <a:ext cx="4206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5" name="Picture 19" descr="Corrosion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4700" y="2312988"/>
            <a:ext cx="423863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6" name="Picture 21" descr="Hazardous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6925" y="3752850"/>
            <a:ext cx="4095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7" name="Picture 22" descr="LiquidIngress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6288" y="2774950"/>
            <a:ext cx="433387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8" name="Picture 17" descr="Safety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4700" y="3263900"/>
            <a:ext cx="43338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99" name="Picture 25" descr="CostReduct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6763" y="5235575"/>
            <a:ext cx="4238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0035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 bwMode="auto">
          <a:xfrm>
            <a:off x="1453464" y="1608667"/>
            <a:ext cx="6372538" cy="4453465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0038" name="Rectangle 39"/>
          <p:cNvSpPr>
            <a:spLocks noChangeArrowheads="1"/>
          </p:cNvSpPr>
          <p:nvPr/>
        </p:nvSpPr>
        <p:spPr bwMode="auto">
          <a:xfrm>
            <a:off x="2052638" y="2751138"/>
            <a:ext cx="5778500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00039" name="Picture 18" descr="Continuou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25613" y="2820988"/>
            <a:ext cx="736600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408238" y="2254250"/>
            <a:ext cx="80692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Continuous Operation &amp; Sustainability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6369" y="857250"/>
            <a:ext cx="5452270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Continuous Operation &amp; Sustainability</a:t>
            </a:r>
          </a:p>
        </p:txBody>
      </p:sp>
      <p:pic>
        <p:nvPicPr>
          <p:cNvPr id="302084" name="Picture 24" descr="X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8806" y="3359944"/>
            <a:ext cx="1201737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5" name="TextBox 29"/>
          <p:cNvSpPr txBox="1">
            <a:spLocks noChangeArrowheads="1"/>
          </p:cNvSpPr>
          <p:nvPr/>
        </p:nvSpPr>
        <p:spPr bwMode="auto">
          <a:xfrm>
            <a:off x="2701925" y="4252120"/>
            <a:ext cx="218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Blackburn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/>
              <a:t>Motor Lead Disconnects</a:t>
            </a:r>
          </a:p>
        </p:txBody>
      </p:sp>
      <p:sp>
        <p:nvSpPr>
          <p:cNvPr id="302086" name="TextBox 32"/>
          <p:cNvSpPr txBox="1">
            <a:spLocks noChangeArrowheads="1"/>
          </p:cNvSpPr>
          <p:nvPr/>
        </p:nvSpPr>
        <p:spPr bwMode="auto">
          <a:xfrm>
            <a:off x="2613025" y="5902325"/>
            <a:ext cx="2273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T&amp;B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> Fittings</a:t>
            </a:r>
            <a:endParaRPr lang="en-US" sz="1000" b="1" dirty="0"/>
          </a:p>
          <a:p>
            <a:pPr algn="ctr" eaLnBrk="0" hangingPunct="0"/>
            <a:r>
              <a:rPr lang="en-US" sz="1000" dirty="0" err="1"/>
              <a:t>Liquatite</a:t>
            </a:r>
            <a:r>
              <a:rPr lang="en-US" sz="1000" baseline="30000" dirty="0"/>
              <a:t>®</a:t>
            </a:r>
            <a:r>
              <a:rPr lang="en-US" sz="1000" dirty="0"/>
              <a:t> Flexible metallic and </a:t>
            </a:r>
            <a:r>
              <a:rPr lang="en-US" sz="1000" dirty="0" smtClean="0"/>
              <a:t>Nonmetallic </a:t>
            </a:r>
            <a:r>
              <a:rPr lang="en-US" sz="1000" dirty="0"/>
              <a:t>Conduits</a:t>
            </a:r>
          </a:p>
        </p:txBody>
      </p:sp>
      <p:sp>
        <p:nvSpPr>
          <p:cNvPr id="302087" name="TextBox 33"/>
          <p:cNvSpPr txBox="1">
            <a:spLocks noChangeArrowheads="1"/>
          </p:cNvSpPr>
          <p:nvPr/>
        </p:nvSpPr>
        <p:spPr bwMode="auto">
          <a:xfrm>
            <a:off x="4424363" y="4252120"/>
            <a:ext cx="2527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smtClean="0"/>
              <a:t>T&amp;B</a:t>
            </a:r>
            <a:r>
              <a:rPr lang="en-US" sz="1000" b="1" baseline="30000" dirty="0" smtClean="0"/>
              <a:t>® </a:t>
            </a:r>
            <a:r>
              <a:rPr lang="en-US" sz="1000" b="1" dirty="0" smtClean="0"/>
              <a:t> </a:t>
            </a:r>
            <a:r>
              <a:rPr lang="en-US" sz="1000" b="1" dirty="0"/>
              <a:t>Fittings</a:t>
            </a:r>
          </a:p>
          <a:p>
            <a:pPr algn="ctr" eaLnBrk="0" hangingPunct="0"/>
            <a:r>
              <a:rPr lang="en-US" sz="1000" dirty="0"/>
              <a:t>Silver </a:t>
            </a:r>
            <a:r>
              <a:rPr lang="en-US" sz="1000" dirty="0" smtClean="0"/>
              <a:t>Grip</a:t>
            </a:r>
            <a:r>
              <a:rPr lang="en-US" sz="1000" baseline="30000" dirty="0" smtClean="0"/>
              <a:t>®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302088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02089" name="TextBox 54"/>
          <p:cNvSpPr txBox="1">
            <a:spLocks noChangeArrowheads="1"/>
          </p:cNvSpPr>
          <p:nvPr/>
        </p:nvSpPr>
        <p:spPr bwMode="auto">
          <a:xfrm>
            <a:off x="2697163" y="2011363"/>
            <a:ext cx="3913187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200" b="1" dirty="0" smtClean="0"/>
              <a:t>To help avoid cost prohibitive, unscheduled downtime and ensure compliance with environmental regulations, Thomas &amp; Betts offers a range of electrical solutions aimed at safe and continuous operations.</a:t>
            </a:r>
            <a:endParaRPr lang="en-US" sz="1200" b="1" dirty="0"/>
          </a:p>
        </p:txBody>
      </p:sp>
      <p:sp>
        <p:nvSpPr>
          <p:cNvPr id="302090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Thomas &amp; Betts brands</a:t>
            </a:r>
            <a:r>
              <a:rPr lang="en-US" sz="1700" b="1" i="1">
                <a:solidFill>
                  <a:srgbClr val="000000"/>
                </a:solidFill>
              </a:rPr>
              <a:t/>
            </a:r>
            <a:br>
              <a:rPr lang="en-US" sz="1700" b="1" i="1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for continuous operation</a:t>
            </a:r>
            <a:br>
              <a:rPr lang="en-US" sz="1700" b="1" i="1" baseline="30000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&amp; sustainability</a:t>
            </a:r>
          </a:p>
        </p:txBody>
      </p:sp>
      <p:sp>
        <p:nvSpPr>
          <p:cNvPr id="302091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21844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Blackburn</a:t>
            </a:r>
            <a:r>
              <a:rPr lang="en-US" sz="700" baseline="10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Carlon</a:t>
            </a:r>
            <a:r>
              <a:rPr lang="en-US" sz="700" baseline="100000" dirty="0" smtClean="0">
                <a:solidFill>
                  <a:srgbClr val="000000"/>
                </a:solidFill>
              </a:rPr>
              <a:t>®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Elastimold</a:t>
            </a:r>
            <a:r>
              <a:rPr lang="en-US" sz="700" baseline="10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Emergi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-Lite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Hi-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Tech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Homac</a:t>
            </a:r>
            <a:r>
              <a:rPr lang="en-US" sz="700" baseline="10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Joslyn Hi-Voltage</a:t>
            </a:r>
            <a:r>
              <a:rPr lang="en-US" sz="700" baseline="10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Kopex-Ex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Lumacell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Ocal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 smtClean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PMA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Ready-Lite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Red-Dot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Reznor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Russellstoll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Shrink-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Kon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Sta-Kon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Superstrut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T&amp;B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r>
              <a:rPr lang="en-US" sz="1500" b="1" baseline="30000" dirty="0">
                <a:solidFill>
                  <a:srgbClr val="000000"/>
                </a:solidFill>
              </a:rPr>
              <a:t> Cable Tray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T&amp;B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r>
              <a:rPr lang="en-US" sz="1500" b="1" baseline="30000" dirty="0">
                <a:solidFill>
                  <a:srgbClr val="000000"/>
                </a:solidFill>
              </a:rPr>
              <a:t> Fittings</a:t>
            </a: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30209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413" y="2119313"/>
            <a:ext cx="2347912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95" name="TextBox 30"/>
          <p:cNvSpPr txBox="1">
            <a:spLocks noChangeArrowheads="1"/>
          </p:cNvSpPr>
          <p:nvPr/>
        </p:nvSpPr>
        <p:spPr bwMode="auto">
          <a:xfrm>
            <a:off x="4686300" y="5926138"/>
            <a:ext cx="21923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T&amp;B</a:t>
            </a:r>
            <a:r>
              <a:rPr lang="en-US" sz="1000" b="1" baseline="30000" dirty="0" smtClean="0"/>
              <a:t>®</a:t>
            </a:r>
            <a:r>
              <a:rPr lang="en-US" sz="1000" b="1" dirty="0" smtClean="0"/>
              <a:t>  Cable Tray</a:t>
            </a:r>
            <a:endParaRPr lang="en-US" sz="1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25" y="3251993"/>
            <a:ext cx="852488" cy="85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92" y="4894262"/>
            <a:ext cx="1188152" cy="1008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25119" r="14246" b="18632"/>
          <a:stretch/>
        </p:blipFill>
        <p:spPr>
          <a:xfrm>
            <a:off x="5032847" y="4894262"/>
            <a:ext cx="1499243" cy="882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5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107" descr="background_ChemIndust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1" name="Rectangle 2"/>
          <p:cNvSpPr>
            <a:spLocks noGrp="1" noChangeArrowheads="1"/>
          </p:cNvSpPr>
          <p:nvPr>
            <p:ph type="title"/>
          </p:nvPr>
        </p:nvSpPr>
        <p:spPr>
          <a:xfrm>
            <a:off x="1466850" y="857250"/>
            <a:ext cx="5411789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Continuous Operation &amp; Sustainability</a:t>
            </a:r>
          </a:p>
        </p:txBody>
      </p:sp>
      <p:sp>
        <p:nvSpPr>
          <p:cNvPr id="304132" name="TextBox 29"/>
          <p:cNvSpPr txBox="1">
            <a:spLocks noChangeArrowheads="1"/>
          </p:cNvSpPr>
          <p:nvPr/>
        </p:nvSpPr>
        <p:spPr bwMode="auto">
          <a:xfrm>
            <a:off x="2303463" y="4730750"/>
            <a:ext cx="242411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b="1" baseline="30000"/>
              <a:t>Russellstoll</a:t>
            </a:r>
            <a:r>
              <a:rPr lang="en-US" sz="800" b="1" baseline="100000"/>
              <a:t>®</a:t>
            </a:r>
            <a:endParaRPr lang="en-US" sz="1400" b="1" baseline="30000"/>
          </a:p>
          <a:p>
            <a:pPr algn="ctr" eaLnBrk="0" hangingPunct="0"/>
            <a:r>
              <a:rPr lang="en-US" sz="1400" baseline="30000"/>
              <a:t>Pin-and-Sleeve Interconnections</a:t>
            </a:r>
          </a:p>
        </p:txBody>
      </p:sp>
      <p:sp>
        <p:nvSpPr>
          <p:cNvPr id="304133" name="TextBox 30"/>
          <p:cNvSpPr txBox="1">
            <a:spLocks noChangeArrowheads="1"/>
          </p:cNvSpPr>
          <p:nvPr/>
        </p:nvSpPr>
        <p:spPr bwMode="auto">
          <a:xfrm>
            <a:off x="4686300" y="5926138"/>
            <a:ext cx="2192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" b="1" baseline="100000" dirty="0"/>
              <a:t>®</a:t>
            </a:r>
            <a:endParaRPr lang="en-US" sz="1400" b="1" baseline="30000" dirty="0"/>
          </a:p>
          <a:p>
            <a:pPr algn="ctr" eaLnBrk="0" hangingPunct="0"/>
            <a:r>
              <a:rPr lang="en-US" sz="1400" b="1" baseline="30000" dirty="0" smtClean="0"/>
              <a:t>Shrink-</a:t>
            </a:r>
            <a:r>
              <a:rPr lang="en-US" sz="1400" b="1" baseline="30000" dirty="0" err="1" smtClean="0"/>
              <a:t>Kon</a:t>
            </a:r>
            <a:r>
              <a:rPr lang="en-US" sz="800" b="1" baseline="100000" dirty="0" err="1" smtClean="0"/>
              <a:t>TM</a:t>
            </a:r>
            <a:endParaRPr lang="en-US" sz="800" b="1" baseline="100000" dirty="0"/>
          </a:p>
          <a:p>
            <a:pPr algn="ctr" eaLnBrk="0" hangingPunct="0"/>
            <a:r>
              <a:rPr lang="en-US" sz="800" b="1" baseline="100000" dirty="0"/>
              <a:t> </a:t>
            </a:r>
            <a:r>
              <a:rPr lang="en-US" sz="1400" baseline="30000" dirty="0" smtClean="0"/>
              <a:t>Wire and </a:t>
            </a:r>
            <a:r>
              <a:rPr lang="en-US" sz="1400" baseline="30000" dirty="0"/>
              <a:t>Connector Insulation</a:t>
            </a:r>
          </a:p>
        </p:txBody>
      </p:sp>
      <p:sp>
        <p:nvSpPr>
          <p:cNvPr id="304134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04135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>
                <a:solidFill>
                  <a:srgbClr val="000000"/>
                </a:solidFill>
              </a:rPr>
              <a:t>Thomas &amp; Betts brands</a:t>
            </a:r>
            <a:r>
              <a:rPr lang="en-US" sz="1700" b="1" i="1">
                <a:solidFill>
                  <a:srgbClr val="000000"/>
                </a:solidFill>
              </a:rPr>
              <a:t/>
            </a:r>
            <a:br>
              <a:rPr lang="en-US" sz="1700" b="1" i="1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for continuous operation</a:t>
            </a:r>
            <a:br>
              <a:rPr lang="en-US" sz="1700" b="1" i="1" baseline="30000">
                <a:solidFill>
                  <a:srgbClr val="000000"/>
                </a:solidFill>
              </a:rPr>
            </a:br>
            <a:r>
              <a:rPr lang="en-US" sz="1700" b="1" i="1" baseline="30000">
                <a:solidFill>
                  <a:srgbClr val="000000"/>
                </a:solidFill>
              </a:rPr>
              <a:t>&amp; sustainability</a:t>
            </a:r>
          </a:p>
        </p:txBody>
      </p:sp>
      <p:sp>
        <p:nvSpPr>
          <p:cNvPr id="304137" name="TextBox 19"/>
          <p:cNvSpPr txBox="1">
            <a:spLocks noChangeArrowheads="1"/>
          </p:cNvSpPr>
          <p:nvPr/>
        </p:nvSpPr>
        <p:spPr bwMode="auto">
          <a:xfrm>
            <a:off x="2703513" y="1946275"/>
            <a:ext cx="40211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/>
              <a:t>In the single most demanding, non-stop operating environments, one single point of failure can lead</a:t>
            </a:r>
            <a:br>
              <a:rPr lang="en-US" sz="1200" b="1"/>
            </a:br>
            <a:r>
              <a:rPr lang="en-US" sz="1200" b="1"/>
              <a:t>to costly — or even disastrous — results. </a:t>
            </a:r>
          </a:p>
        </p:txBody>
      </p:sp>
      <p:pic>
        <p:nvPicPr>
          <p:cNvPr id="30413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3350" y="4973638"/>
            <a:ext cx="1195388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1763" y="3873500"/>
            <a:ext cx="1146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40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3875" y="3865563"/>
            <a:ext cx="906463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42" name="TextBox 32"/>
          <p:cNvSpPr txBox="1">
            <a:spLocks noChangeArrowheads="1"/>
          </p:cNvSpPr>
          <p:nvPr/>
        </p:nvSpPr>
        <p:spPr bwMode="auto">
          <a:xfrm>
            <a:off x="2584450" y="5927725"/>
            <a:ext cx="1854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 b="1" dirty="0"/>
              <a:t>PMA</a:t>
            </a:r>
            <a:r>
              <a:rPr lang="en-US" sz="1000" b="1" baseline="30000" dirty="0"/>
              <a:t>®</a:t>
            </a:r>
          </a:p>
          <a:p>
            <a:pPr algn="ctr"/>
            <a:r>
              <a:rPr lang="en-US" sz="1000" dirty="0"/>
              <a:t>High-Temperature Nylon</a:t>
            </a:r>
            <a:br>
              <a:rPr lang="en-US" sz="1000" dirty="0"/>
            </a:br>
            <a:r>
              <a:rPr lang="en-US" sz="1000" dirty="0"/>
              <a:t>Conduit and Fittings</a:t>
            </a:r>
          </a:p>
        </p:txBody>
      </p:sp>
      <p:sp>
        <p:nvSpPr>
          <p:cNvPr id="304143" name="TextBox 33"/>
          <p:cNvSpPr txBox="1">
            <a:spLocks noChangeArrowheads="1"/>
          </p:cNvSpPr>
          <p:nvPr/>
        </p:nvSpPr>
        <p:spPr bwMode="auto">
          <a:xfrm>
            <a:off x="4518025" y="4725988"/>
            <a:ext cx="25273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b="1" baseline="30000" dirty="0" err="1" smtClean="0"/>
              <a:t>Ocal</a:t>
            </a:r>
            <a:r>
              <a:rPr lang="en-US" sz="700" b="1" baseline="100000" dirty="0" err="1" smtClean="0"/>
              <a:t>TM</a:t>
            </a:r>
            <a:endParaRPr lang="en-US" sz="700" b="1" baseline="30000" dirty="0"/>
          </a:p>
          <a:p>
            <a:pPr algn="ctr" eaLnBrk="0" hangingPunct="0"/>
            <a:r>
              <a:rPr lang="en-US" sz="1400" baseline="30000" dirty="0"/>
              <a:t>PVC-Coated Conduit Systems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304145" name="Picture 25" descr="stex_tc1ph_0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8013" y="5049838"/>
            <a:ext cx="763587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46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2184400" cy="39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Blackburn</a:t>
            </a:r>
            <a:r>
              <a:rPr lang="en-US" sz="700" baseline="10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Carlon</a:t>
            </a:r>
            <a:r>
              <a:rPr lang="en-US" sz="700" baseline="100000" dirty="0" smtClean="0">
                <a:solidFill>
                  <a:srgbClr val="000000"/>
                </a:solidFill>
              </a:rPr>
              <a:t>®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Elastimold</a:t>
            </a:r>
            <a:r>
              <a:rPr lang="en-US" sz="700" baseline="10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Emergi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-Lite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Hi-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Tech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Homac</a:t>
            </a:r>
            <a:r>
              <a:rPr lang="en-US" sz="700" baseline="10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Joslyn Hi-Voltage</a:t>
            </a:r>
            <a:r>
              <a:rPr lang="en-US" sz="700" baseline="10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Kopex-Ex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Lumacell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Ocal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PMA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Ready-Lite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Red-Dot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Reznor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Russellstoll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Shrink-</a:t>
            </a:r>
            <a:r>
              <a:rPr lang="en-US" sz="1500" b="1" baseline="30000" dirty="0" err="1" smtClean="0">
                <a:solidFill>
                  <a:srgbClr val="000000"/>
                </a:solidFill>
              </a:rPr>
              <a:t>Kon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Sta-Kon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Superstrut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T&amp;B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r>
              <a:rPr lang="en-US" sz="1500" b="1" baseline="30000" dirty="0">
                <a:solidFill>
                  <a:srgbClr val="000000"/>
                </a:solidFill>
              </a:rPr>
              <a:t> Cable Tray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T&amp;B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r>
              <a:rPr lang="en-US" sz="1500" b="1" baseline="30000" dirty="0">
                <a:solidFill>
                  <a:srgbClr val="000000"/>
                </a:solidFill>
              </a:rPr>
              <a:t> 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Fittings</a:t>
            </a:r>
            <a:endParaRPr lang="en-US" sz="1800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569105"/>
              </p:ext>
            </p:extLst>
          </p:nvPr>
        </p:nvGraphicFramePr>
        <p:xfrm>
          <a:off x="381000" y="2001838"/>
          <a:ext cx="2046588" cy="264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17" name="Acrobat Document" r:id="rId9" imgW="5829300" imgH="7543800" progId="AcroExch.Document.11">
                  <p:embed/>
                </p:oleObj>
              </mc:Choice>
              <mc:Fallback>
                <p:oleObj name="Acrobat Document" r:id="rId9" imgW="5829300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1000" y="2001838"/>
                        <a:ext cx="2046588" cy="264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7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6178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/>
          </a:blip>
          <a:stretch>
            <a:fillRect/>
          </a:stretch>
        </p:blipFill>
        <p:spPr>
          <a:xfrm>
            <a:off x="1512146" y="1634067"/>
            <a:ext cx="6348308" cy="4436532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6181" name="Rectangle 39"/>
          <p:cNvSpPr>
            <a:spLocks noChangeArrowheads="1"/>
          </p:cNvSpPr>
          <p:nvPr/>
        </p:nvSpPr>
        <p:spPr bwMode="auto">
          <a:xfrm>
            <a:off x="3403600" y="3840163"/>
            <a:ext cx="4476750" cy="727075"/>
          </a:xfrm>
          <a:prstGeom prst="rect">
            <a:avLst/>
          </a:prstGeom>
          <a:solidFill>
            <a:srgbClr val="206DA3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306182" name="Picture 13" descr="Corrosion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1650" y="3903663"/>
            <a:ext cx="7175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703638" y="3327400"/>
            <a:ext cx="80692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2475"/>
              </a:lnSpc>
              <a:defRPr/>
            </a:pPr>
            <a:r>
              <a:rPr lang="en-US" sz="22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Corrosion &amp; Harsh</a:t>
            </a:r>
            <a:br>
              <a:rPr lang="en-US" sz="22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sz="22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Environment Protection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5" name="Picture 107" descr="background_ChemIndustr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25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62025" y="857250"/>
            <a:ext cx="5934076" cy="1454150"/>
          </a:xfrm>
        </p:spPr>
        <p:txBody>
          <a:bodyPr/>
          <a:lstStyle/>
          <a:p>
            <a:pPr algn="l" eaLnBrk="1" hangingPunct="1">
              <a:lnSpc>
                <a:spcPts val="2475"/>
              </a:lnSpc>
            </a:pPr>
            <a:r>
              <a:rPr lang="en-US" sz="2200" i="1" dirty="0" smtClean="0">
                <a:ea typeface="ＭＳ Ｐゴシック" pitchFamily="34" charset="-128"/>
              </a:rPr>
              <a:t>Corrosion &amp; Harsh Environment Protection</a:t>
            </a:r>
          </a:p>
        </p:txBody>
      </p:sp>
      <p:pic>
        <p:nvPicPr>
          <p:cNvPr id="308227" name="Picture 24" descr="XF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9913" y="5070475"/>
            <a:ext cx="820737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28" name="TextBox 32"/>
          <p:cNvSpPr txBox="1">
            <a:spLocks noChangeArrowheads="1"/>
          </p:cNvSpPr>
          <p:nvPr/>
        </p:nvSpPr>
        <p:spPr bwMode="auto">
          <a:xfrm>
            <a:off x="2616200" y="5927725"/>
            <a:ext cx="18145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/>
              <a:t>Ty-Rap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/>
              <a:t>Stainless Steel Cable Ties</a:t>
            </a:r>
          </a:p>
        </p:txBody>
      </p:sp>
      <p:pic>
        <p:nvPicPr>
          <p:cNvPr id="308229" name="Picture 28" descr="dbre6404060k0_rs1ph_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16538" y="5253038"/>
            <a:ext cx="931862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30" name="TextBox 33"/>
          <p:cNvSpPr txBox="1">
            <a:spLocks noChangeArrowheads="1"/>
          </p:cNvSpPr>
          <p:nvPr/>
        </p:nvSpPr>
        <p:spPr bwMode="auto">
          <a:xfrm>
            <a:off x="4525963" y="5932488"/>
            <a:ext cx="25273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/>
              <a:t>Kopex</a:t>
            </a:r>
            <a:r>
              <a:rPr lang="en-US" sz="1000" b="1" dirty="0"/>
              <a:t>-Ex™</a:t>
            </a:r>
          </a:p>
          <a:p>
            <a:pPr algn="ctr" eaLnBrk="0" hangingPunct="0"/>
            <a:r>
              <a:rPr lang="en-US" sz="1000" dirty="0"/>
              <a:t>Stainless Steel Flexible Conduit</a:t>
            </a:r>
          </a:p>
          <a:p>
            <a:pPr algn="ctr" eaLnBrk="0" hangingPunct="0"/>
            <a:r>
              <a:rPr lang="en-US" sz="1000" dirty="0"/>
              <a:t>and </a:t>
            </a:r>
            <a:r>
              <a:rPr lang="en-US" sz="1000" dirty="0" err="1"/>
              <a:t>Liquidtight</a:t>
            </a:r>
            <a:r>
              <a:rPr lang="en-US" sz="1000" dirty="0"/>
              <a:t> Fittings</a:t>
            </a:r>
          </a:p>
        </p:txBody>
      </p:sp>
      <p:sp>
        <p:nvSpPr>
          <p:cNvPr id="308231" name="TextBox 39"/>
          <p:cNvSpPr txBox="1">
            <a:spLocks noChangeArrowheads="1"/>
          </p:cNvSpPr>
          <p:nvPr/>
        </p:nvSpPr>
        <p:spPr bwMode="auto">
          <a:xfrm>
            <a:off x="317500" y="6375400"/>
            <a:ext cx="1511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i="1"/>
              <a:t>Electrical Division</a:t>
            </a:r>
          </a:p>
        </p:txBody>
      </p:sp>
      <p:sp>
        <p:nvSpPr>
          <p:cNvPr id="308232" name="TextBox 68"/>
          <p:cNvSpPr txBox="1">
            <a:spLocks noChangeArrowheads="1"/>
          </p:cNvSpPr>
          <p:nvPr/>
        </p:nvSpPr>
        <p:spPr bwMode="auto">
          <a:xfrm>
            <a:off x="7105650" y="1312863"/>
            <a:ext cx="26289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700" b="1" i="1" baseline="30000" dirty="0">
                <a:solidFill>
                  <a:srgbClr val="000000"/>
                </a:solidFill>
              </a:rPr>
              <a:t>Thomas &amp; Betts brands</a:t>
            </a:r>
            <a:r>
              <a:rPr lang="en-US" sz="1700" b="1" i="1" dirty="0">
                <a:solidFill>
                  <a:srgbClr val="000000"/>
                </a:solidFill>
              </a:rPr>
              <a:t/>
            </a:r>
            <a:br>
              <a:rPr lang="en-US" sz="1700" b="1" i="1" dirty="0">
                <a:solidFill>
                  <a:srgbClr val="000000"/>
                </a:solidFill>
              </a:rPr>
            </a:br>
            <a:r>
              <a:rPr lang="en-US" sz="1700" b="1" i="1" baseline="30000" dirty="0">
                <a:solidFill>
                  <a:srgbClr val="000000"/>
                </a:solidFill>
              </a:rPr>
              <a:t>for corrosion &amp; harsh</a:t>
            </a:r>
          </a:p>
          <a:p>
            <a:pPr eaLnBrk="0" hangingPunct="0"/>
            <a:r>
              <a:rPr lang="en-US" sz="1700" b="1" i="1" baseline="30000" dirty="0">
                <a:solidFill>
                  <a:srgbClr val="000000"/>
                </a:solidFill>
              </a:rPr>
              <a:t>environment protection</a:t>
            </a:r>
          </a:p>
        </p:txBody>
      </p:sp>
      <p:pic>
        <p:nvPicPr>
          <p:cNvPr id="308234" name="Picture 5" descr="T&amp;B_Logo_301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0900" y="6400800"/>
            <a:ext cx="164941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35" name="Picture 25" descr="stex_tc1ph_0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68913" y="3787775"/>
            <a:ext cx="979487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36" name="TextBox 30"/>
          <p:cNvSpPr txBox="1">
            <a:spLocks noChangeArrowheads="1"/>
          </p:cNvSpPr>
          <p:nvPr/>
        </p:nvSpPr>
        <p:spPr bwMode="auto">
          <a:xfrm>
            <a:off x="5022850" y="4732338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/>
              <a:t>Hazlux</a:t>
            </a:r>
            <a:r>
              <a:rPr lang="en-US" sz="1000" b="1" baseline="30000" dirty="0"/>
              <a:t>®</a:t>
            </a:r>
          </a:p>
          <a:p>
            <a:pPr algn="ctr" eaLnBrk="0" hangingPunct="0"/>
            <a:r>
              <a:rPr lang="en-US" sz="1000" dirty="0" err="1" smtClean="0"/>
              <a:t>HazCote</a:t>
            </a:r>
            <a:r>
              <a:rPr lang="en-US" sz="1000" b="1" baseline="30000" dirty="0" err="1" smtClean="0"/>
              <a:t>TM</a:t>
            </a:r>
            <a:r>
              <a:rPr lang="en-US" sz="1000" b="1" dirty="0" smtClean="0"/>
              <a:t> </a:t>
            </a:r>
            <a:r>
              <a:rPr lang="en-US" sz="1000" dirty="0" err="1"/>
              <a:t>Kynar</a:t>
            </a:r>
            <a:r>
              <a:rPr lang="en-US" sz="1000" b="1" baseline="30000" dirty="0"/>
              <a:t>®</a:t>
            </a:r>
            <a:r>
              <a:rPr lang="en-US" sz="1000" b="1" dirty="0"/>
              <a:t> </a:t>
            </a:r>
            <a:r>
              <a:rPr lang="en-US" sz="1000" dirty="0"/>
              <a:t>Coated Lighting Fixtures</a:t>
            </a:r>
          </a:p>
        </p:txBody>
      </p:sp>
      <p:pic>
        <p:nvPicPr>
          <p:cNvPr id="308237" name="Picture 27" descr="FLPWB gland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980291">
            <a:off x="3071813" y="4075113"/>
            <a:ext cx="911225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38" name="TextBox 29"/>
          <p:cNvSpPr txBox="1">
            <a:spLocks noChangeArrowheads="1"/>
          </p:cNvSpPr>
          <p:nvPr/>
        </p:nvSpPr>
        <p:spPr bwMode="auto">
          <a:xfrm>
            <a:off x="1949450" y="4730750"/>
            <a:ext cx="3143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000" b="1" dirty="0" err="1" smtClean="0"/>
              <a:t>Ocal</a:t>
            </a:r>
            <a:r>
              <a:rPr lang="en-US" sz="1000" b="1" baseline="30000" dirty="0" err="1" smtClean="0"/>
              <a:t>TM</a:t>
            </a:r>
            <a:endParaRPr lang="en-US" sz="1000" b="1" baseline="30000" dirty="0"/>
          </a:p>
          <a:p>
            <a:pPr algn="ctr" eaLnBrk="0" hangingPunct="0"/>
            <a:r>
              <a:rPr lang="en-US" sz="1000" dirty="0" smtClean="0"/>
              <a:t>OCAL-BLUE</a:t>
            </a:r>
            <a:r>
              <a:rPr lang="en-US" sz="1000" b="1" baseline="30000" dirty="0" smtClean="0"/>
              <a:t>TM</a:t>
            </a:r>
            <a:r>
              <a:rPr lang="en-US" sz="1000" dirty="0" smtClean="0"/>
              <a:t> </a:t>
            </a:r>
            <a:r>
              <a:rPr lang="en-US" sz="1000" dirty="0"/>
              <a:t>PVC-Coated Conduit</a:t>
            </a:r>
          </a:p>
        </p:txBody>
      </p:sp>
      <p:sp>
        <p:nvSpPr>
          <p:cNvPr id="308239" name="TextBox 1"/>
          <p:cNvSpPr txBox="1">
            <a:spLocks noChangeArrowheads="1"/>
          </p:cNvSpPr>
          <p:nvPr/>
        </p:nvSpPr>
        <p:spPr bwMode="auto">
          <a:xfrm>
            <a:off x="2667000" y="1949450"/>
            <a:ext cx="4044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 dirty="0"/>
              <a:t>Corrosion is the enemy of electrical systems. According to NACE International, corrosion costs in the North American </a:t>
            </a:r>
            <a:r>
              <a:rPr lang="en-US" sz="1200" b="1" dirty="0" smtClean="0"/>
              <a:t>market  </a:t>
            </a:r>
            <a:r>
              <a:rPr lang="en-US" sz="1200" b="1" dirty="0"/>
              <a:t>is estimated to be over $1.3 billion annually.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54300" y="2844800"/>
            <a:ext cx="4419600" cy="1149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ea typeface="ＭＳ Ｐゴシック" charset="0"/>
                <a:cs typeface="ＭＳ Ｐゴシック" charset="0"/>
              </a:rPr>
              <a:t> Problems caused by corrosion include:</a:t>
            </a:r>
          </a:p>
          <a:p>
            <a:pPr marL="171450" indent="-173736" eaLnBrk="0" hangingPunct="0">
              <a:spcAft>
                <a:spcPts val="200"/>
              </a:spcAft>
              <a:buFont typeface="Arial"/>
              <a:buChar char="•"/>
              <a:defRPr/>
            </a:pPr>
            <a:r>
              <a:rPr lang="en-US" sz="1000" dirty="0">
                <a:ea typeface="ＭＳ Ｐゴシック" charset="0"/>
                <a:cs typeface="ＭＳ Ｐゴシック" charset="0"/>
              </a:rPr>
              <a:t>Equipment failure and shortened life</a:t>
            </a:r>
          </a:p>
          <a:p>
            <a:pPr marL="171450" indent="-173736" eaLnBrk="0" hangingPunct="0">
              <a:spcAft>
                <a:spcPts val="200"/>
              </a:spcAft>
              <a:buFont typeface="Arial"/>
              <a:buChar char="•"/>
              <a:defRPr/>
            </a:pPr>
            <a:r>
              <a:rPr lang="en-US" sz="1000" dirty="0">
                <a:ea typeface="ＭＳ Ｐゴシック" charset="0"/>
                <a:cs typeface="ＭＳ Ｐゴシック" charset="0"/>
              </a:rPr>
              <a:t>Poor electrical system reliability caused by high-resistance connections</a:t>
            </a:r>
          </a:p>
          <a:p>
            <a:pPr marL="171450" indent="-173736" eaLnBrk="0" hangingPunct="0">
              <a:spcAft>
                <a:spcPts val="200"/>
              </a:spcAft>
              <a:buFont typeface="Arial"/>
              <a:buChar char="•"/>
              <a:defRPr/>
            </a:pPr>
            <a:r>
              <a:rPr lang="en-US" sz="1000" dirty="0">
                <a:ea typeface="ＭＳ Ｐゴシック" charset="0"/>
                <a:cs typeface="ＭＳ Ｐゴシック" charset="0"/>
              </a:rPr>
              <a:t>Long maintenance repair time due to corroded parts</a:t>
            </a:r>
          </a:p>
          <a:p>
            <a:pPr marL="171450" indent="-173736" eaLnBrk="0" hangingPunct="0">
              <a:spcAft>
                <a:spcPts val="200"/>
              </a:spcAft>
              <a:buFont typeface="Arial"/>
              <a:buChar char="•"/>
              <a:defRPr/>
            </a:pPr>
            <a:r>
              <a:rPr lang="en-US" sz="1000" dirty="0">
                <a:ea typeface="ＭＳ Ｐゴシック" charset="0"/>
                <a:cs typeface="ＭＳ Ｐゴシック" charset="0"/>
              </a:rPr>
              <a:t>Safety hazards at the grounding level and from product contamination</a:t>
            </a:r>
          </a:p>
          <a:p>
            <a:pPr marL="171450" indent="-173736" eaLnBrk="0" hangingPunct="0">
              <a:spcAft>
                <a:spcPts val="200"/>
              </a:spcAft>
              <a:buFont typeface="Arial"/>
              <a:buChar char="•"/>
              <a:defRPr/>
            </a:pPr>
            <a:r>
              <a:rPr lang="en-US" sz="1000" dirty="0">
                <a:ea typeface="ＭＳ Ｐゴシック" charset="0"/>
                <a:cs typeface="ＭＳ Ｐゴシック" charset="0"/>
              </a:rPr>
              <a:t>Added labor expenses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304800" y="1651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Electrical Solutions for Water and Wastewater Industry</a:t>
            </a:r>
          </a:p>
        </p:txBody>
      </p:sp>
      <p:pic>
        <p:nvPicPr>
          <p:cNvPr id="30824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6088" y="2073275"/>
            <a:ext cx="19700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71"/>
          <p:cNvSpPr txBox="1">
            <a:spLocks noChangeArrowheads="1"/>
          </p:cNvSpPr>
          <p:nvPr/>
        </p:nvSpPr>
        <p:spPr bwMode="auto">
          <a:xfrm>
            <a:off x="7119938" y="2001838"/>
            <a:ext cx="173037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Blackburn</a:t>
            </a:r>
            <a:r>
              <a:rPr lang="en-US" sz="700" baseline="100000" dirty="0">
                <a:solidFill>
                  <a:srgbClr val="000000"/>
                </a:solidFill>
              </a:rPr>
              <a:t>®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Carlon</a:t>
            </a:r>
            <a:r>
              <a:rPr lang="en-US" sz="700" baseline="100000" dirty="0" smtClean="0">
                <a:solidFill>
                  <a:srgbClr val="000000"/>
                </a:solidFill>
              </a:rPr>
              <a:t>®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Emergi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-Lite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Hazlux</a:t>
            </a:r>
            <a:r>
              <a:rPr lang="en-US" sz="700" baseline="100000" dirty="0" smtClean="0">
                <a:solidFill>
                  <a:srgbClr val="000000"/>
                </a:solidFill>
              </a:rPr>
              <a:t>®</a:t>
            </a:r>
            <a:endParaRPr lang="en-US" sz="700" baseline="10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Kopex-Ex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Lumacell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Ocal</a:t>
            </a:r>
            <a:r>
              <a:rPr lang="en-US" sz="800" baseline="100000" dirty="0" err="1" smtClean="0">
                <a:solidFill>
                  <a:srgbClr val="000000"/>
                </a:solidFill>
              </a:rPr>
              <a:t>TM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PMA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Ready-Lite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Red•Dot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Reznor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>
                <a:solidFill>
                  <a:srgbClr val="000000"/>
                </a:solidFill>
              </a:rPr>
              <a:t>Russellstoll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Sta-Kon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err="1" smtClean="0">
                <a:solidFill>
                  <a:srgbClr val="000000"/>
                </a:solidFill>
              </a:rPr>
              <a:t>Superstrut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T&amp;B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r>
              <a:rPr lang="en-US" sz="1500" b="1" baseline="30000" dirty="0">
                <a:solidFill>
                  <a:srgbClr val="000000"/>
                </a:solidFill>
              </a:rPr>
              <a:t> Cable Tray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>
                <a:solidFill>
                  <a:srgbClr val="000000"/>
                </a:solidFill>
              </a:rPr>
              <a:t>T&amp;B</a:t>
            </a:r>
            <a:r>
              <a:rPr lang="en-US" sz="800" baseline="100000" dirty="0">
                <a:solidFill>
                  <a:srgbClr val="000000"/>
                </a:solidFill>
              </a:rPr>
              <a:t>®</a:t>
            </a:r>
            <a:r>
              <a:rPr lang="en-US" sz="1500" b="1" baseline="30000" dirty="0">
                <a:solidFill>
                  <a:srgbClr val="000000"/>
                </a:solidFill>
              </a:rPr>
              <a:t> </a:t>
            </a:r>
            <a:r>
              <a:rPr lang="en-US" sz="1500" b="1" baseline="30000" dirty="0" smtClean="0">
                <a:solidFill>
                  <a:srgbClr val="000000"/>
                </a:solidFill>
              </a:rPr>
              <a:t>Fittings</a:t>
            </a:r>
          </a:p>
          <a:p>
            <a:pPr eaLnBrk="0" hangingPunct="0">
              <a:spcBef>
                <a:spcPts val="300"/>
              </a:spcBef>
            </a:pPr>
            <a:r>
              <a:rPr lang="en-US" sz="1500" b="1" baseline="30000" dirty="0" smtClean="0">
                <a:solidFill>
                  <a:srgbClr val="000000"/>
                </a:solidFill>
              </a:rPr>
              <a:t>Ty-Rap</a:t>
            </a:r>
            <a:r>
              <a:rPr lang="en-US" sz="800" baseline="100000" dirty="0" smtClean="0">
                <a:solidFill>
                  <a:srgbClr val="000000"/>
                </a:solidFill>
              </a:rPr>
              <a:t>®</a:t>
            </a:r>
            <a:endParaRPr lang="en-US" sz="1500" b="1" baseline="30000" dirty="0">
              <a:solidFill>
                <a:srgbClr val="0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75" y="6272357"/>
            <a:ext cx="1905000" cy="3902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11939</TotalTime>
  <Words>1835</Words>
  <Application>Microsoft Office PowerPoint</Application>
  <PresentationFormat>Letter Paper (8.5x11 in)</PresentationFormat>
  <Paragraphs>559</Paragraphs>
  <Slides>28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Custom Design</vt:lpstr>
      <vt:lpstr>Acrobat Document</vt:lpstr>
      <vt:lpstr>PowerPoint Presentation</vt:lpstr>
      <vt:lpstr>Key Water/ Wastewater Business &amp; Operation Drivers</vt:lpstr>
      <vt:lpstr>T&amp;B Engineered Solutions for Every  Application Area</vt:lpstr>
      <vt:lpstr>T&amp;B Chemical Industry Application Solutions</vt:lpstr>
      <vt:lpstr>PowerPoint Presentation</vt:lpstr>
      <vt:lpstr>Continuous Operation &amp; Sustainability</vt:lpstr>
      <vt:lpstr>Continuous Operation &amp; Sustainability</vt:lpstr>
      <vt:lpstr>PowerPoint Presentation</vt:lpstr>
      <vt:lpstr>Corrosion &amp; Harsh Environment Protection</vt:lpstr>
      <vt:lpstr>Corrosion &amp; Harsh Environment Protection</vt:lpstr>
      <vt:lpstr>PowerPoint Presentation</vt:lpstr>
      <vt:lpstr>Liquid Ingress Protection</vt:lpstr>
      <vt:lpstr>Liquid Ingress Protection</vt:lpstr>
      <vt:lpstr>PowerPoint Presentation</vt:lpstr>
      <vt:lpstr>Hazardous Location Protection</vt:lpstr>
      <vt:lpstr>PowerPoint Presentation</vt:lpstr>
      <vt:lpstr>Safety </vt:lpstr>
      <vt:lpstr>T&amp;B Solutions for Safety &amp; Contamination</vt:lpstr>
      <vt:lpstr>PowerPoint Presentation</vt:lpstr>
      <vt:lpstr>Power Quality, Efficiency &amp; Reliability</vt:lpstr>
      <vt:lpstr>Power Quality, Efficiency &amp; Reliability</vt:lpstr>
      <vt:lpstr>PowerPoint Presentation</vt:lpstr>
      <vt:lpstr>Grounding &amp; Bonding</vt:lpstr>
      <vt:lpstr>Grounding &amp; Bonding</vt:lpstr>
      <vt:lpstr>PowerPoint Presentation</vt:lpstr>
      <vt:lpstr>Total Project Cost Reduction</vt:lpstr>
      <vt:lpstr>Total Project Cost Reduction</vt:lpstr>
      <vt:lpstr>Thank You!!!</vt:lpstr>
    </vt:vector>
  </TitlesOfParts>
  <Company>HB&amp;M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T&amp;B Branding/Identity Initiative</dc:title>
  <dc:creator>Bob McCullough</dc:creator>
  <cp:lastModifiedBy>Sophie Hamel</cp:lastModifiedBy>
  <cp:revision>1137</cp:revision>
  <cp:lastPrinted>2013-01-18T14:35:50Z</cp:lastPrinted>
  <dcterms:created xsi:type="dcterms:W3CDTF">2012-06-14T14:08:53Z</dcterms:created>
  <dcterms:modified xsi:type="dcterms:W3CDTF">2013-06-07T13:43:14Z</dcterms:modified>
</cp:coreProperties>
</file>